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90" r:id="rId1"/>
  </p:sldMasterIdLst>
  <p:sldIdLst>
    <p:sldId id="256" r:id="rId2"/>
    <p:sldId id="307" r:id="rId3"/>
    <p:sldId id="315" r:id="rId4"/>
    <p:sldId id="259" r:id="rId5"/>
    <p:sldId id="317" r:id="rId6"/>
    <p:sldId id="318" r:id="rId7"/>
    <p:sldId id="319" r:id="rId8"/>
    <p:sldId id="316" r:id="rId9"/>
    <p:sldId id="320" r:id="rId10"/>
    <p:sldId id="321" r:id="rId11"/>
    <p:sldId id="322" r:id="rId12"/>
    <p:sldId id="323" r:id="rId13"/>
    <p:sldId id="324" r:id="rId14"/>
    <p:sldId id="325" r:id="rId15"/>
    <p:sldId id="29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52" autoAdjust="0"/>
    <p:restoredTop sz="94651" autoAdjust="0"/>
  </p:normalViewPr>
  <p:slideViewPr>
    <p:cSldViewPr snapToGrid="0">
      <p:cViewPr varScale="1">
        <p:scale>
          <a:sx n="58" d="100"/>
          <a:sy n="58" d="100"/>
        </p:scale>
        <p:origin x="951" y="2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0233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4932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694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2873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74983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1046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7174796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8728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002612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214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059860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141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9156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9588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75931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586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4258042"/>
      </p:ext>
    </p:extLst>
  </p:cSld>
  <p:clrMap bg1="lt1" tx1="dk1" bg2="lt2" tx2="dk2" accent1="accent1" accent2="accent2" accent3="accent3" accent4="accent4" accent5="accent5" accent6="accent6" hlink="hlink" folHlink="folHlink"/>
  <p:sldLayoutIdLst>
    <p:sldLayoutId id="2147484191" r:id="rId1"/>
    <p:sldLayoutId id="2147484192" r:id="rId2"/>
    <p:sldLayoutId id="2147484193" r:id="rId3"/>
    <p:sldLayoutId id="2147484194" r:id="rId4"/>
    <p:sldLayoutId id="2147484195" r:id="rId5"/>
    <p:sldLayoutId id="2147484196" r:id="rId6"/>
    <p:sldLayoutId id="2147484197" r:id="rId7"/>
    <p:sldLayoutId id="2147484198" r:id="rId8"/>
    <p:sldLayoutId id="2147484199" r:id="rId9"/>
    <p:sldLayoutId id="2147484200" r:id="rId10"/>
    <p:sldLayoutId id="2147484201" r:id="rId11"/>
    <p:sldLayoutId id="2147484202" r:id="rId12"/>
    <p:sldLayoutId id="2147484203" r:id="rId13"/>
    <p:sldLayoutId id="2147484204" r:id="rId14"/>
    <p:sldLayoutId id="2147484205" r:id="rId15"/>
    <p:sldLayoutId id="2147484206"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1319" y="161366"/>
            <a:ext cx="9630032" cy="827176"/>
          </a:xfrm>
        </p:spPr>
        <p:txBody>
          <a:bodyPr/>
          <a:lstStyle/>
          <a:p>
            <a:pPr algn="ctr"/>
            <a:r>
              <a:rPr lang="fr-FR" sz="2000" b="1" dirty="0" err="1" smtClean="0">
                <a:solidFill>
                  <a:schemeClr val="tx1"/>
                </a:solidFill>
              </a:rPr>
              <a:t>Webinair</a:t>
            </a:r>
            <a:r>
              <a:rPr lang="fr-FR" sz="2000" b="1" dirty="0" smtClean="0">
                <a:solidFill>
                  <a:schemeClr val="tx1"/>
                </a:solidFill>
              </a:rPr>
              <a:t> ‘’les </a:t>
            </a:r>
            <a:r>
              <a:rPr lang="fr-FR" sz="2000" b="1" dirty="0" err="1" smtClean="0">
                <a:solidFill>
                  <a:schemeClr val="tx1"/>
                </a:solidFill>
              </a:rPr>
              <a:t>starts</a:t>
            </a:r>
            <a:r>
              <a:rPr lang="fr-FR" sz="2000" b="1" dirty="0" smtClean="0">
                <a:solidFill>
                  <a:schemeClr val="tx1"/>
                </a:solidFill>
              </a:rPr>
              <a:t> up leviers pour une agriculture intelligente</a:t>
            </a:r>
            <a:r>
              <a:rPr lang="fr-FR" sz="2000" b="1" dirty="0" smtClean="0">
                <a:solidFill>
                  <a:srgbClr val="0070C0"/>
                </a:solidFill>
              </a:rPr>
              <a:t>’’</a:t>
            </a:r>
            <a:endParaRPr lang="en-US" sz="2000" b="1" dirty="0">
              <a:solidFill>
                <a:srgbClr val="0070C0"/>
              </a:solidFill>
            </a:endParaRPr>
          </a:p>
        </p:txBody>
      </p:sp>
      <p:sp>
        <p:nvSpPr>
          <p:cNvPr id="3" name="Subtitle 2"/>
          <p:cNvSpPr>
            <a:spLocks noGrp="1"/>
          </p:cNvSpPr>
          <p:nvPr>
            <p:ph type="subTitle" idx="1"/>
          </p:nvPr>
        </p:nvSpPr>
        <p:spPr>
          <a:xfrm>
            <a:off x="749643" y="1552176"/>
            <a:ext cx="9341708" cy="4625787"/>
          </a:xfrm>
        </p:spPr>
        <p:txBody>
          <a:bodyPr>
            <a:normAutofit fontScale="62500" lnSpcReduction="20000"/>
          </a:bodyPr>
          <a:lstStyle/>
          <a:p>
            <a:pPr algn="ctr"/>
            <a:endParaRPr lang="fr-FR" sz="3200" b="1" dirty="0" smtClean="0">
              <a:solidFill>
                <a:srgbClr val="0070C0"/>
              </a:solidFill>
            </a:endParaRPr>
          </a:p>
          <a:p>
            <a:pPr algn="ctr"/>
            <a:endParaRPr lang="fr-FR" sz="2800" b="1" dirty="0" smtClean="0">
              <a:solidFill>
                <a:schemeClr val="tx1"/>
              </a:solidFill>
            </a:endParaRPr>
          </a:p>
          <a:p>
            <a:pPr algn="ctr"/>
            <a:endParaRPr lang="fr-FR" sz="2800" b="1" dirty="0">
              <a:solidFill>
                <a:schemeClr val="tx1"/>
              </a:solidFill>
            </a:endParaRPr>
          </a:p>
          <a:p>
            <a:pPr algn="ctr">
              <a:lnSpc>
                <a:spcPct val="120000"/>
              </a:lnSpc>
            </a:pPr>
            <a:r>
              <a:rPr lang="fr-FR" sz="4600" b="1" dirty="0" smtClean="0">
                <a:solidFill>
                  <a:schemeClr val="tx1"/>
                </a:solidFill>
              </a:rPr>
              <a:t>Recherche-développement et innovation: quelques propositions pour renforcer et dynamiser le </a:t>
            </a:r>
            <a:r>
              <a:rPr lang="fr-FR" sz="4600" b="1" dirty="0" err="1" smtClean="0">
                <a:solidFill>
                  <a:schemeClr val="tx1"/>
                </a:solidFill>
              </a:rPr>
              <a:t>systéme</a:t>
            </a:r>
            <a:r>
              <a:rPr lang="fr-FR" sz="4600" b="1" dirty="0" smtClean="0">
                <a:solidFill>
                  <a:schemeClr val="tx1"/>
                </a:solidFill>
              </a:rPr>
              <a:t> national d’innovation (SNI)</a:t>
            </a:r>
            <a:endParaRPr lang="fr-FR" sz="4600" dirty="0" smtClean="0">
              <a:solidFill>
                <a:srgbClr val="00B050"/>
              </a:solidFill>
            </a:endParaRPr>
          </a:p>
          <a:p>
            <a:endParaRPr lang="fr-FR" sz="3600" dirty="0">
              <a:solidFill>
                <a:srgbClr val="00B050"/>
              </a:solidFill>
            </a:endParaRPr>
          </a:p>
          <a:p>
            <a:pPr algn="ctr"/>
            <a:endParaRPr lang="fr-FR" sz="2200" b="1" dirty="0" smtClean="0">
              <a:solidFill>
                <a:srgbClr val="0070C0"/>
              </a:solidFill>
            </a:endParaRPr>
          </a:p>
          <a:p>
            <a:pPr algn="ctr"/>
            <a:endParaRPr lang="fr-FR" sz="2200" b="1" dirty="0">
              <a:solidFill>
                <a:srgbClr val="0070C0"/>
              </a:solidFill>
            </a:endParaRPr>
          </a:p>
          <a:p>
            <a:pPr algn="ctr"/>
            <a:endParaRPr lang="fr-FR" sz="2200" b="1" dirty="0" smtClean="0">
              <a:solidFill>
                <a:srgbClr val="0070C0"/>
              </a:solidFill>
            </a:endParaRPr>
          </a:p>
          <a:p>
            <a:pPr algn="ctr"/>
            <a:r>
              <a:rPr lang="fr-FR" sz="2200" b="1" dirty="0" smtClean="0">
                <a:solidFill>
                  <a:srgbClr val="0070C0"/>
                </a:solidFill>
              </a:rPr>
              <a:t>Idir BAÏS, Agroéconomiste-Consultant </a:t>
            </a:r>
          </a:p>
          <a:p>
            <a:pPr algn="ctr"/>
            <a:r>
              <a:rPr lang="fr-FR" sz="2200" b="1" dirty="0" smtClean="0">
                <a:solidFill>
                  <a:schemeClr val="tx1"/>
                </a:solidFill>
              </a:rPr>
              <a:t>Alger le 4 Mars 2021</a:t>
            </a:r>
            <a:endParaRPr lang="en-US" sz="2200" b="1" dirty="0">
              <a:solidFill>
                <a:schemeClr val="tx1"/>
              </a:solidFill>
            </a:endParaRPr>
          </a:p>
        </p:txBody>
      </p:sp>
    </p:spTree>
    <p:extLst>
      <p:ext uri="{BB962C8B-B14F-4D97-AF65-F5344CB8AC3E}">
        <p14:creationId xmlns:p14="http://schemas.microsoft.com/office/powerpoint/2010/main" val="559267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22837"/>
            <a:ext cx="9519379" cy="510134"/>
          </a:xfrm>
        </p:spPr>
        <p:txBody>
          <a:bodyPr>
            <a:noAutofit/>
          </a:bodyPr>
          <a:lstStyle/>
          <a:p>
            <a:pPr algn="ctr"/>
            <a:r>
              <a:rPr lang="fr-FR" sz="2800" b="1" dirty="0" smtClean="0">
                <a:solidFill>
                  <a:schemeClr val="tx1"/>
                </a:solidFill>
              </a:rPr>
              <a:t>2. Problématique de la </a:t>
            </a:r>
            <a:r>
              <a:rPr lang="fr-FR" sz="2800" b="1" dirty="0">
                <a:solidFill>
                  <a:schemeClr val="tx1"/>
                </a:solidFill>
              </a:rPr>
              <a:t>R &amp; D </a:t>
            </a:r>
            <a:r>
              <a:rPr lang="fr-FR" sz="2800" b="1" dirty="0" smtClean="0">
                <a:solidFill>
                  <a:schemeClr val="tx1"/>
                </a:solidFill>
              </a:rPr>
              <a:t>en Algérie (suite) </a:t>
            </a:r>
            <a:endParaRPr lang="en-US" sz="2800" b="1" dirty="0">
              <a:solidFill>
                <a:schemeClr val="tx1"/>
              </a:solidFill>
            </a:endParaRPr>
          </a:p>
        </p:txBody>
      </p:sp>
      <p:sp>
        <p:nvSpPr>
          <p:cNvPr id="3" name="Content Placeholder 2"/>
          <p:cNvSpPr>
            <a:spLocks noGrp="1"/>
          </p:cNvSpPr>
          <p:nvPr>
            <p:ph idx="1"/>
          </p:nvPr>
        </p:nvSpPr>
        <p:spPr>
          <a:xfrm>
            <a:off x="112487" y="1202724"/>
            <a:ext cx="10975644" cy="5412260"/>
          </a:xfrm>
        </p:spPr>
        <p:txBody>
          <a:bodyPr>
            <a:normAutofit/>
          </a:bodyPr>
          <a:lstStyle/>
          <a:p>
            <a:pPr algn="just"/>
            <a:r>
              <a:rPr lang="fr-FR" sz="2400" b="1" dirty="0" smtClean="0"/>
              <a:t>De </a:t>
            </a:r>
            <a:r>
              <a:rPr lang="fr-FR" sz="2400" b="1" dirty="0" smtClean="0"/>
              <a:t>plus la </a:t>
            </a:r>
            <a:r>
              <a:rPr lang="fr-FR" sz="2400" b="1" dirty="0"/>
              <a:t>Loi n° 15-21 du </a:t>
            </a:r>
            <a:r>
              <a:rPr lang="fr-FR" sz="2400" b="1" dirty="0" smtClean="0"/>
              <a:t>30 décembre </a:t>
            </a:r>
            <a:r>
              <a:rPr lang="fr-FR" sz="2400" b="1" dirty="0"/>
              <a:t>2015 </a:t>
            </a:r>
            <a:r>
              <a:rPr lang="fr-FR" sz="2400" dirty="0"/>
              <a:t>portant loi </a:t>
            </a:r>
            <a:r>
              <a:rPr lang="fr-FR" sz="2400" dirty="0" smtClean="0"/>
              <a:t>d’orientation </a:t>
            </a:r>
            <a:r>
              <a:rPr lang="fr-FR" sz="2400" dirty="0"/>
              <a:t>sur la recherche scientifique et le </a:t>
            </a:r>
            <a:r>
              <a:rPr lang="fr-FR" sz="2400" dirty="0" smtClean="0"/>
              <a:t>développement </a:t>
            </a:r>
            <a:r>
              <a:rPr lang="fr-FR" sz="2400" dirty="0"/>
              <a:t>technologique</a:t>
            </a:r>
            <a:r>
              <a:rPr lang="fr-FR" sz="2400" dirty="0" smtClean="0"/>
              <a:t> stipule </a:t>
            </a:r>
            <a:r>
              <a:rPr lang="fr-FR" sz="2400" dirty="0"/>
              <a:t>notamment en ses articles 19 et 46 de:</a:t>
            </a:r>
            <a:r>
              <a:rPr lang="fr-FR" sz="2400" b="1" dirty="0"/>
              <a:t> </a:t>
            </a:r>
            <a:r>
              <a:rPr lang="fr-FR" sz="2400" b="1" dirty="0" smtClean="0"/>
              <a:t>’’de </a:t>
            </a:r>
            <a:r>
              <a:rPr lang="fr-FR" sz="2400" b="1" dirty="0"/>
              <a:t>faciliter le transfert des </a:t>
            </a:r>
            <a:r>
              <a:rPr lang="fr-FR" sz="2400" b="1" dirty="0" smtClean="0"/>
              <a:t>résultats </a:t>
            </a:r>
            <a:r>
              <a:rPr lang="fr-FR" sz="2400" b="1" dirty="0"/>
              <a:t>de la recherche scientifique et du </a:t>
            </a:r>
            <a:r>
              <a:rPr lang="fr-FR" sz="2400" b="1" dirty="0" smtClean="0"/>
              <a:t>développement </a:t>
            </a:r>
            <a:r>
              <a:rPr lang="fr-FR" sz="2400" b="1" dirty="0"/>
              <a:t>technologique vers le secteur </a:t>
            </a:r>
            <a:r>
              <a:rPr lang="fr-FR" sz="2400" b="1" dirty="0" smtClean="0"/>
              <a:t>socio-économique </a:t>
            </a:r>
            <a:r>
              <a:rPr lang="fr-FR" sz="2400" dirty="0" smtClean="0"/>
              <a:t>» et ‘</a:t>
            </a:r>
            <a:r>
              <a:rPr lang="fr-FR" sz="2400" b="1" dirty="0" smtClean="0"/>
              <a:t>’de </a:t>
            </a:r>
            <a:r>
              <a:rPr lang="fr-FR" sz="2400" b="1" dirty="0"/>
              <a:t>la mise en place de dispositifs </a:t>
            </a:r>
            <a:r>
              <a:rPr lang="fr-FR" sz="2400" b="1" dirty="0" smtClean="0"/>
              <a:t>appropriés </a:t>
            </a:r>
            <a:r>
              <a:rPr lang="fr-FR" sz="2400" b="1" dirty="0"/>
              <a:t>permettant la </a:t>
            </a:r>
            <a:r>
              <a:rPr lang="fr-FR" sz="2400" b="1" dirty="0" smtClean="0"/>
              <a:t>mobilité </a:t>
            </a:r>
            <a:r>
              <a:rPr lang="fr-FR" sz="2400" b="1" dirty="0"/>
              <a:t>des chercheurs entre les </a:t>
            </a:r>
            <a:r>
              <a:rPr lang="fr-FR" sz="2400" b="1" dirty="0" smtClean="0"/>
              <a:t>Etablissements d’enseignement </a:t>
            </a:r>
            <a:r>
              <a:rPr lang="fr-FR" sz="2400" b="1" dirty="0"/>
              <a:t>et de formation </a:t>
            </a:r>
            <a:r>
              <a:rPr lang="fr-FR" sz="2400" b="1" dirty="0" smtClean="0"/>
              <a:t>supérieurs </a:t>
            </a:r>
            <a:r>
              <a:rPr lang="fr-FR" sz="2400" b="1" dirty="0"/>
              <a:t>et les </a:t>
            </a:r>
            <a:r>
              <a:rPr lang="fr-FR" sz="2400" b="1" dirty="0" smtClean="0"/>
              <a:t>entités </a:t>
            </a:r>
            <a:r>
              <a:rPr lang="fr-FR" sz="2400" b="1" dirty="0"/>
              <a:t>de recherche, les organismes et les entreprises, </a:t>
            </a:r>
            <a:r>
              <a:rPr lang="fr-FR" sz="2400" b="1" dirty="0" smtClean="0"/>
              <a:t>conformément à </a:t>
            </a:r>
            <a:r>
              <a:rPr lang="fr-FR" sz="2400" b="1" dirty="0"/>
              <a:t>la </a:t>
            </a:r>
            <a:r>
              <a:rPr lang="fr-FR" sz="2400" b="1" dirty="0" smtClean="0"/>
              <a:t>législation </a:t>
            </a:r>
            <a:r>
              <a:rPr lang="fr-FR" sz="2400" b="1" dirty="0"/>
              <a:t>et la </a:t>
            </a:r>
            <a:r>
              <a:rPr lang="fr-FR" sz="2400" b="1" dirty="0" smtClean="0"/>
              <a:t>réglementation </a:t>
            </a:r>
            <a:r>
              <a:rPr lang="fr-FR" sz="2400" b="1" dirty="0"/>
              <a:t>en </a:t>
            </a:r>
            <a:r>
              <a:rPr lang="fr-FR" sz="2400" b="1" dirty="0" smtClean="0"/>
              <a:t>vigueur’’.</a:t>
            </a:r>
          </a:p>
          <a:p>
            <a:pPr algn="just"/>
            <a:endParaRPr lang="fr-FR" sz="800" dirty="0"/>
          </a:p>
          <a:p>
            <a:pPr algn="just"/>
            <a:r>
              <a:rPr lang="fr-FR" sz="2400" b="1" dirty="0" smtClean="0"/>
              <a:t>Aussi, malgré toutes les passerelles évoquées dans les textes législatifs sus-énumérés, la recherche-développement reste  insignifiante au niveau des entreprises publiques et privés.</a:t>
            </a:r>
            <a:endParaRPr lang="fr-FR" sz="2400" b="1" dirty="0"/>
          </a:p>
          <a:p>
            <a:pPr marL="0" indent="0" algn="just">
              <a:buNone/>
            </a:pPr>
            <a:endParaRPr lang="fr-FR" sz="2400" dirty="0"/>
          </a:p>
          <a:p>
            <a:pPr marL="0" indent="0" algn="just">
              <a:buNone/>
            </a:pPr>
            <a:endParaRPr lang="fr-FR" sz="2400" dirty="0"/>
          </a:p>
          <a:p>
            <a:pPr marL="457200" indent="-457200" algn="just">
              <a:buFont typeface="+mj-lt"/>
              <a:buAutoNum type="arabicPeriod" startAt="4"/>
            </a:pPr>
            <a:endParaRPr lang="fr-FR" sz="1400" b="1" dirty="0"/>
          </a:p>
          <a:p>
            <a:pPr marL="457200" indent="-457200" algn="just">
              <a:buFont typeface="+mj-lt"/>
              <a:buAutoNum type="arabicPeriod" startAt="4"/>
            </a:pPr>
            <a:endParaRPr lang="en-US" sz="2400" dirty="0"/>
          </a:p>
          <a:p>
            <a:pPr algn="just">
              <a:buFont typeface="+mj-lt"/>
              <a:buAutoNum type="arabicPeriod" startAt="4"/>
            </a:pPr>
            <a:endParaRPr lang="en-US" sz="2400" dirty="0"/>
          </a:p>
        </p:txBody>
      </p:sp>
    </p:spTree>
    <p:extLst>
      <p:ext uri="{BB962C8B-B14F-4D97-AF65-F5344CB8AC3E}">
        <p14:creationId xmlns:p14="http://schemas.microsoft.com/office/powerpoint/2010/main" val="42743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22837"/>
            <a:ext cx="9519379" cy="510134"/>
          </a:xfrm>
        </p:spPr>
        <p:txBody>
          <a:bodyPr>
            <a:noAutofit/>
          </a:bodyPr>
          <a:lstStyle/>
          <a:p>
            <a:pPr algn="ctr"/>
            <a:r>
              <a:rPr lang="fr-FR" sz="2800" b="1" dirty="0">
                <a:solidFill>
                  <a:schemeClr val="tx1"/>
                </a:solidFill>
              </a:rPr>
              <a:t>3</a:t>
            </a:r>
            <a:r>
              <a:rPr lang="fr-FR" sz="2800" b="1" dirty="0" smtClean="0">
                <a:solidFill>
                  <a:schemeClr val="tx1"/>
                </a:solidFill>
              </a:rPr>
              <a:t>. Propositions pour renforcer le SNI</a:t>
            </a:r>
            <a:endParaRPr lang="en-US" sz="2800" b="1" dirty="0">
              <a:solidFill>
                <a:schemeClr val="tx1"/>
              </a:solidFill>
            </a:endParaRPr>
          </a:p>
        </p:txBody>
      </p:sp>
      <p:sp>
        <p:nvSpPr>
          <p:cNvPr id="3" name="Content Placeholder 2"/>
          <p:cNvSpPr>
            <a:spLocks noGrp="1"/>
          </p:cNvSpPr>
          <p:nvPr>
            <p:ph idx="1"/>
          </p:nvPr>
        </p:nvSpPr>
        <p:spPr>
          <a:xfrm>
            <a:off x="296561" y="955589"/>
            <a:ext cx="11219936" cy="5659395"/>
          </a:xfrm>
        </p:spPr>
        <p:txBody>
          <a:bodyPr>
            <a:normAutofit fontScale="55000" lnSpcReduction="20000"/>
          </a:bodyPr>
          <a:lstStyle/>
          <a:p>
            <a:pPr marL="0" indent="0" algn="just">
              <a:buClrTx/>
              <a:buSzPct val="125000"/>
              <a:buNone/>
            </a:pPr>
            <a:r>
              <a:rPr lang="fr-FR" sz="3800" dirty="0" smtClean="0"/>
              <a:t>Aussi, Partant de la définition selon laquelle: ‘’</a:t>
            </a:r>
            <a:r>
              <a:rPr lang="fr-FR" sz="3800" b="1" dirty="0" smtClean="0"/>
              <a:t>la fonction Recherche &amp; Développement regroupe l’ensemble des processus qui, partant de la recherche fondamentale ou d’une invention, assurent sa faisabilité industrielle. Il s’agit donc de l’ensemble des étapes permettant de passer du laboratoire de recherche à la production industrielle en usine’’, et ce , qu’il s’agisse d’innovations </a:t>
            </a:r>
            <a:r>
              <a:rPr lang="fr-FR" sz="3800" b="1" dirty="0"/>
              <a:t>de produits, de </a:t>
            </a:r>
            <a:r>
              <a:rPr lang="fr-FR" sz="3800" b="1" dirty="0" smtClean="0"/>
              <a:t>procédés, d’organisation</a:t>
            </a:r>
            <a:r>
              <a:rPr lang="fr-FR" sz="3800" b="1" dirty="0"/>
              <a:t> </a:t>
            </a:r>
            <a:r>
              <a:rPr lang="fr-FR" sz="3800" b="1" dirty="0" smtClean="0"/>
              <a:t>ou </a:t>
            </a:r>
            <a:r>
              <a:rPr lang="fr-FR" sz="3800" b="1" dirty="0" smtClean="0"/>
              <a:t>d’ordre </a:t>
            </a:r>
            <a:r>
              <a:rPr lang="fr-FR" sz="3800" b="1" dirty="0" smtClean="0"/>
              <a:t>commerciale</a:t>
            </a:r>
            <a:r>
              <a:rPr lang="fr-FR" sz="3800" b="1" dirty="0" smtClean="0"/>
              <a:t>’’</a:t>
            </a:r>
            <a:r>
              <a:rPr lang="fr-FR" sz="3800" dirty="0" smtClean="0"/>
              <a:t>, il est proposé ce qui suit:</a:t>
            </a:r>
          </a:p>
          <a:p>
            <a:pPr marL="0" indent="0" algn="just">
              <a:buClrTx/>
              <a:buSzPct val="125000"/>
              <a:buNone/>
            </a:pPr>
            <a:endParaRPr lang="fr-FR" sz="2400" dirty="0" smtClean="0"/>
          </a:p>
          <a:p>
            <a:pPr marL="0" indent="0" algn="just">
              <a:buClrTx/>
              <a:buSzPct val="125000"/>
              <a:buNone/>
            </a:pPr>
            <a:endParaRPr lang="fr-FR" sz="2400" dirty="0" smtClean="0"/>
          </a:p>
          <a:p>
            <a:pPr marL="514350" indent="-514350" algn="just">
              <a:buClrTx/>
              <a:buSzPct val="120000"/>
              <a:buFont typeface="+mj-lt"/>
              <a:buAutoNum type="arabicPeriod"/>
            </a:pPr>
            <a:r>
              <a:rPr lang="fr-FR" sz="3800" b="1" dirty="0"/>
              <a:t>Mettre effectivement en </a:t>
            </a:r>
            <a:r>
              <a:rPr lang="fr-FR" sz="3800" b="1" dirty="0" smtClean="0"/>
              <a:t>œuvre </a:t>
            </a:r>
            <a:r>
              <a:rPr lang="fr-FR" sz="3800" b="1" dirty="0"/>
              <a:t>les dispositions la loi n°15-21 </a:t>
            </a:r>
            <a:r>
              <a:rPr lang="fr-FR" sz="3800" b="1" dirty="0" smtClean="0"/>
              <a:t>concernant:</a:t>
            </a:r>
          </a:p>
          <a:p>
            <a:pPr algn="just">
              <a:lnSpc>
                <a:spcPct val="120000"/>
              </a:lnSpc>
              <a:buFont typeface="Arial" panose="020B0604020202020204" pitchFamily="34" charset="0"/>
              <a:buChar char="•"/>
            </a:pPr>
            <a:r>
              <a:rPr lang="fr-FR" sz="3800" dirty="0" smtClean="0"/>
              <a:t> l’encouragement à la </a:t>
            </a:r>
            <a:r>
              <a:rPr lang="fr-FR" sz="3800" dirty="0"/>
              <a:t>création </a:t>
            </a:r>
            <a:r>
              <a:rPr lang="fr-FR" sz="3800" dirty="0" smtClean="0"/>
              <a:t>d’unités </a:t>
            </a:r>
            <a:r>
              <a:rPr lang="fr-FR" sz="3800" dirty="0"/>
              <a:t>de recherche dans les </a:t>
            </a:r>
            <a:r>
              <a:rPr lang="fr-FR" sz="3800" dirty="0" smtClean="0"/>
              <a:t>entreprises; </a:t>
            </a:r>
          </a:p>
          <a:p>
            <a:pPr algn="just">
              <a:lnSpc>
                <a:spcPct val="120000"/>
              </a:lnSpc>
              <a:buFont typeface="Arial" panose="020B0604020202020204" pitchFamily="34" charset="0"/>
              <a:buChar char="•"/>
            </a:pPr>
            <a:r>
              <a:rPr lang="fr-FR" sz="3800" dirty="0" smtClean="0"/>
              <a:t>La mise en œuvre du  </a:t>
            </a:r>
            <a:r>
              <a:rPr lang="fr-FR" sz="3800" dirty="0"/>
              <a:t>statut du chercheur en </a:t>
            </a:r>
            <a:r>
              <a:rPr lang="fr-FR" sz="3800" dirty="0" smtClean="0"/>
              <a:t>entreprise;</a:t>
            </a:r>
          </a:p>
          <a:p>
            <a:pPr algn="just">
              <a:lnSpc>
                <a:spcPct val="120000"/>
              </a:lnSpc>
              <a:buFont typeface="Arial" panose="020B0604020202020204" pitchFamily="34" charset="0"/>
              <a:buChar char="•"/>
            </a:pPr>
            <a:r>
              <a:rPr lang="fr-FR" sz="3800" dirty="0" smtClean="0"/>
              <a:t> </a:t>
            </a:r>
            <a:r>
              <a:rPr lang="fr-FR" sz="3800" dirty="0"/>
              <a:t>la possibilité de  mise en place d’équipes mixtes entre les mondes de l’entreprise et </a:t>
            </a:r>
            <a:r>
              <a:rPr lang="fr-FR" sz="3800" dirty="0" smtClean="0"/>
              <a:t>de l’université ;</a:t>
            </a:r>
          </a:p>
          <a:p>
            <a:pPr algn="just">
              <a:lnSpc>
                <a:spcPct val="120000"/>
              </a:lnSpc>
              <a:buFont typeface="Arial" panose="020B0604020202020204" pitchFamily="34" charset="0"/>
              <a:buChar char="•"/>
            </a:pPr>
            <a:r>
              <a:rPr lang="fr-FR" sz="3800" dirty="0" smtClean="0"/>
              <a:t>l’encouragement </a:t>
            </a:r>
            <a:r>
              <a:rPr lang="fr-FR" sz="3800" dirty="0"/>
              <a:t>des thèses en industrie </a:t>
            </a:r>
            <a:r>
              <a:rPr lang="fr-FR" sz="3800" dirty="0" smtClean="0"/>
              <a:t>qui </a:t>
            </a:r>
            <a:r>
              <a:rPr lang="fr-FR" sz="3800" dirty="0"/>
              <a:t>répondent à un besoin de </a:t>
            </a:r>
            <a:r>
              <a:rPr lang="fr-FR" sz="3800" dirty="0" smtClean="0"/>
              <a:t>l’entreprise;</a:t>
            </a:r>
            <a:endParaRPr lang="fr-FR" sz="3800" dirty="0" smtClean="0"/>
          </a:p>
          <a:p>
            <a:pPr marL="0" indent="0" algn="just">
              <a:lnSpc>
                <a:spcPct val="120000"/>
              </a:lnSpc>
              <a:buNone/>
            </a:pPr>
            <a:endParaRPr lang="fr-FR" sz="3800" dirty="0" smtClean="0"/>
          </a:p>
        </p:txBody>
      </p:sp>
    </p:spTree>
    <p:extLst>
      <p:ext uri="{BB962C8B-B14F-4D97-AF65-F5344CB8AC3E}">
        <p14:creationId xmlns:p14="http://schemas.microsoft.com/office/powerpoint/2010/main" val="1811568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22837"/>
            <a:ext cx="9519379" cy="510134"/>
          </a:xfrm>
        </p:spPr>
        <p:txBody>
          <a:bodyPr>
            <a:noAutofit/>
          </a:bodyPr>
          <a:lstStyle/>
          <a:p>
            <a:pPr algn="ctr"/>
            <a:r>
              <a:rPr lang="fr-FR" sz="2800" b="1" dirty="0">
                <a:solidFill>
                  <a:schemeClr val="tx1"/>
                </a:solidFill>
              </a:rPr>
              <a:t>3</a:t>
            </a:r>
            <a:r>
              <a:rPr lang="fr-FR" sz="2800" b="1" dirty="0" smtClean="0">
                <a:solidFill>
                  <a:schemeClr val="tx1"/>
                </a:solidFill>
              </a:rPr>
              <a:t>. Propositions pour renforcer le SNI (suite)</a:t>
            </a:r>
            <a:endParaRPr lang="en-US" sz="2800" b="1" dirty="0">
              <a:solidFill>
                <a:schemeClr val="tx1"/>
              </a:solidFill>
            </a:endParaRPr>
          </a:p>
        </p:txBody>
      </p:sp>
      <p:sp>
        <p:nvSpPr>
          <p:cNvPr id="3" name="Content Placeholder 2"/>
          <p:cNvSpPr>
            <a:spLocks noGrp="1"/>
          </p:cNvSpPr>
          <p:nvPr>
            <p:ph idx="1"/>
          </p:nvPr>
        </p:nvSpPr>
        <p:spPr>
          <a:xfrm>
            <a:off x="112486" y="1680518"/>
            <a:ext cx="11494627" cy="4934465"/>
          </a:xfrm>
        </p:spPr>
        <p:txBody>
          <a:bodyPr>
            <a:normAutofit/>
          </a:bodyPr>
          <a:lstStyle/>
          <a:p>
            <a:pPr marL="457200" indent="-457200" algn="just">
              <a:buClrTx/>
              <a:buSzPct val="125000"/>
              <a:buFont typeface="+mj-lt"/>
              <a:buAutoNum type="arabicPeriod" startAt="2"/>
            </a:pPr>
            <a:r>
              <a:rPr lang="fr-FR" sz="2400" b="1" dirty="0"/>
              <a:t>Encourager par des </a:t>
            </a:r>
            <a:r>
              <a:rPr lang="fr-FR" sz="2400" b="1" dirty="0" smtClean="0"/>
              <a:t>incitations </a:t>
            </a:r>
            <a:r>
              <a:rPr lang="fr-FR" sz="2400" b="1" dirty="0" smtClean="0"/>
              <a:t>fiscales, </a:t>
            </a:r>
            <a:r>
              <a:rPr lang="fr-FR" sz="2400" b="1" dirty="0" smtClean="0"/>
              <a:t>parafiscales</a:t>
            </a:r>
            <a:r>
              <a:rPr lang="fr-FR" sz="2400" dirty="0" smtClean="0"/>
              <a:t> </a:t>
            </a:r>
            <a:r>
              <a:rPr lang="fr-FR" sz="2400" b="1" dirty="0"/>
              <a:t>et financières </a:t>
            </a:r>
            <a:r>
              <a:rPr lang="fr-FR" sz="2400" b="1" dirty="0" smtClean="0"/>
              <a:t>pour la mise en place de département de </a:t>
            </a:r>
            <a:r>
              <a:rPr lang="fr-FR" sz="2400" b="1" dirty="0" smtClean="0"/>
              <a:t>R &amp;D (</a:t>
            </a:r>
            <a:r>
              <a:rPr lang="fr-FR" sz="2400" dirty="0" smtClean="0"/>
              <a:t>notamment </a:t>
            </a:r>
            <a:r>
              <a:rPr lang="fr-FR" sz="2400" dirty="0"/>
              <a:t>en direction des </a:t>
            </a:r>
            <a:r>
              <a:rPr lang="fr-FR" sz="2400" dirty="0" smtClean="0"/>
              <a:t>PME/PMI) </a:t>
            </a:r>
            <a:r>
              <a:rPr lang="fr-FR" sz="2400" b="1" dirty="0" smtClean="0"/>
              <a:t>tels que:</a:t>
            </a:r>
            <a:endParaRPr lang="fr-FR" sz="2400" dirty="0" smtClean="0"/>
          </a:p>
          <a:p>
            <a:pPr lvl="1" algn="just">
              <a:buClrTx/>
              <a:buSzPct val="125000"/>
              <a:buFont typeface="Arial" panose="020B0604020202020204" pitchFamily="34" charset="0"/>
              <a:buChar char="•"/>
            </a:pPr>
            <a:r>
              <a:rPr lang="fr-FR" sz="2200" dirty="0" smtClean="0"/>
              <a:t>Les crédits </a:t>
            </a:r>
            <a:r>
              <a:rPr lang="fr-FR" sz="2200" dirty="0"/>
              <a:t>d’impôt </a:t>
            </a:r>
            <a:r>
              <a:rPr lang="fr-FR" sz="2200" dirty="0" smtClean="0"/>
              <a:t>recherche ;</a:t>
            </a:r>
          </a:p>
          <a:p>
            <a:pPr lvl="1" algn="just">
              <a:buClrTx/>
              <a:buSzPct val="125000"/>
              <a:buFont typeface="Arial" panose="020B0604020202020204" pitchFamily="34" charset="0"/>
              <a:buChar char="•"/>
            </a:pPr>
            <a:r>
              <a:rPr lang="fr-FR" sz="2200" dirty="0"/>
              <a:t>E</a:t>
            </a:r>
            <a:r>
              <a:rPr lang="fr-FR" sz="2200" dirty="0" smtClean="0"/>
              <a:t>xonérations </a:t>
            </a:r>
            <a:r>
              <a:rPr lang="fr-FR" sz="2200" dirty="0"/>
              <a:t>ou minoration de </a:t>
            </a:r>
            <a:r>
              <a:rPr lang="fr-FR" sz="2200" dirty="0" smtClean="0"/>
              <a:t>taxes ou </a:t>
            </a:r>
            <a:r>
              <a:rPr lang="fr-FR" sz="2200" dirty="0" smtClean="0"/>
              <a:t>des </a:t>
            </a:r>
            <a:r>
              <a:rPr lang="fr-FR" sz="2200" dirty="0" smtClean="0"/>
              <a:t>charges patronales pour recruter des profils de chercheurs très qualifiés ;</a:t>
            </a:r>
          </a:p>
          <a:p>
            <a:pPr lvl="1" algn="just">
              <a:buClrTx/>
              <a:buSzPct val="125000"/>
              <a:buFont typeface="Arial" panose="020B0604020202020204" pitchFamily="34" charset="0"/>
              <a:buChar char="•"/>
            </a:pPr>
            <a:r>
              <a:rPr lang="fr-FR" sz="2200" dirty="0" smtClean="0"/>
              <a:t> </a:t>
            </a:r>
            <a:r>
              <a:rPr lang="fr-FR" sz="2200" dirty="0"/>
              <a:t>B</a:t>
            </a:r>
            <a:r>
              <a:rPr lang="fr-FR" sz="2200" dirty="0" smtClean="0"/>
              <a:t>onification d’intérêt, </a:t>
            </a:r>
            <a:r>
              <a:rPr lang="fr-FR" sz="2200" dirty="0"/>
              <a:t>crédits non </a:t>
            </a:r>
            <a:r>
              <a:rPr lang="fr-FR" sz="2200" dirty="0" smtClean="0"/>
              <a:t>rémunérés, encouragement au développement du capital risque ;</a:t>
            </a:r>
          </a:p>
          <a:p>
            <a:pPr lvl="1" algn="just">
              <a:buClrTx/>
              <a:buSzPct val="125000"/>
              <a:buFont typeface="Arial" panose="020B0604020202020204" pitchFamily="34" charset="0"/>
              <a:buChar char="•"/>
            </a:pPr>
            <a:r>
              <a:rPr lang="fr-FR" sz="2200" dirty="0"/>
              <a:t>A</a:t>
            </a:r>
            <a:r>
              <a:rPr lang="fr-FR" sz="2200" dirty="0" smtClean="0"/>
              <a:t>ccès </a:t>
            </a:r>
            <a:r>
              <a:rPr lang="fr-FR" sz="2200" dirty="0"/>
              <a:t>gracieux à des services spécialisés liés à la recherche et </a:t>
            </a:r>
            <a:r>
              <a:rPr lang="fr-FR" sz="2200" dirty="0" smtClean="0"/>
              <a:t>l’innovation ;</a:t>
            </a:r>
          </a:p>
          <a:p>
            <a:pPr lvl="1" algn="just">
              <a:buClrTx/>
              <a:buSzPct val="125000"/>
              <a:buFont typeface="Arial" panose="020B0604020202020204" pitchFamily="34" charset="0"/>
              <a:buChar char="•"/>
            </a:pPr>
            <a:r>
              <a:rPr lang="fr-FR" sz="2200" dirty="0" smtClean="0"/>
              <a:t> </a:t>
            </a:r>
            <a:r>
              <a:rPr lang="fr-FR" sz="2200" dirty="0"/>
              <a:t>P</a:t>
            </a:r>
            <a:r>
              <a:rPr lang="fr-FR" sz="2200" dirty="0" smtClean="0"/>
              <a:t>asseport  </a:t>
            </a:r>
            <a:r>
              <a:rPr lang="fr-FR" sz="2200" dirty="0"/>
              <a:t>d’aide à la réalisation d’études économiques pour le lancement de nouveaux </a:t>
            </a:r>
            <a:r>
              <a:rPr lang="fr-FR" sz="2200" dirty="0" smtClean="0"/>
              <a:t>produits.</a:t>
            </a:r>
          </a:p>
          <a:p>
            <a:pPr algn="just">
              <a:buClrTx/>
              <a:buSzPct val="125000"/>
              <a:buFont typeface="+mj-lt"/>
              <a:buAutoNum type="arabicPeriod" startAt="2"/>
            </a:pPr>
            <a:endParaRPr lang="fr-FR" sz="2400" dirty="0" smtClean="0"/>
          </a:p>
          <a:p>
            <a:pPr algn="just">
              <a:buClrTx/>
              <a:buSzPct val="125000"/>
              <a:buFont typeface="+mj-lt"/>
              <a:buAutoNum type="arabicPeriod" startAt="2"/>
            </a:pPr>
            <a:endParaRPr lang="fr-FR" sz="2400" b="1" dirty="0"/>
          </a:p>
          <a:p>
            <a:pPr algn="just">
              <a:buClrTx/>
              <a:buSzPct val="125000"/>
              <a:buFont typeface="+mj-lt"/>
              <a:buAutoNum type="arabicPeriod" startAt="2"/>
            </a:pPr>
            <a:endParaRPr lang="fr-FR" sz="2400" b="1" dirty="0"/>
          </a:p>
        </p:txBody>
      </p:sp>
    </p:spTree>
    <p:extLst>
      <p:ext uri="{BB962C8B-B14F-4D97-AF65-F5344CB8AC3E}">
        <p14:creationId xmlns:p14="http://schemas.microsoft.com/office/powerpoint/2010/main" val="3932407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123568"/>
            <a:ext cx="9519379" cy="848498"/>
          </a:xfrm>
        </p:spPr>
        <p:txBody>
          <a:bodyPr>
            <a:noAutofit/>
          </a:bodyPr>
          <a:lstStyle/>
          <a:p>
            <a:pPr algn="ctr"/>
            <a:r>
              <a:rPr lang="fr-FR" sz="2800" b="1" dirty="0">
                <a:solidFill>
                  <a:schemeClr val="tx1"/>
                </a:solidFill>
              </a:rPr>
              <a:t>3</a:t>
            </a:r>
            <a:r>
              <a:rPr lang="fr-FR" sz="2800" b="1" dirty="0" smtClean="0">
                <a:solidFill>
                  <a:schemeClr val="tx1"/>
                </a:solidFill>
              </a:rPr>
              <a:t>. Propositions pour renforcer le SNI (suite)</a:t>
            </a:r>
            <a:endParaRPr lang="en-US" sz="2800" b="1" dirty="0">
              <a:solidFill>
                <a:schemeClr val="tx1"/>
              </a:solidFill>
            </a:endParaRPr>
          </a:p>
        </p:txBody>
      </p:sp>
      <p:sp>
        <p:nvSpPr>
          <p:cNvPr id="3" name="Content Placeholder 2"/>
          <p:cNvSpPr>
            <a:spLocks noGrp="1"/>
          </p:cNvSpPr>
          <p:nvPr>
            <p:ph idx="1"/>
          </p:nvPr>
        </p:nvSpPr>
        <p:spPr>
          <a:xfrm>
            <a:off x="112487" y="972066"/>
            <a:ext cx="10975644" cy="5642917"/>
          </a:xfrm>
        </p:spPr>
        <p:txBody>
          <a:bodyPr>
            <a:normAutofit/>
          </a:bodyPr>
          <a:lstStyle/>
          <a:p>
            <a:pPr marL="457200" indent="-457200" algn="just">
              <a:buClrTx/>
              <a:buSzPct val="125000"/>
              <a:buFont typeface="+mj-lt"/>
              <a:buAutoNum type="arabicPeriod" startAt="3"/>
            </a:pPr>
            <a:r>
              <a:rPr lang="fr-FR" sz="2400" b="1" dirty="0" smtClean="0"/>
              <a:t>Permettre </a:t>
            </a:r>
            <a:r>
              <a:rPr lang="fr-FR" sz="2400" b="1" dirty="0" smtClean="0"/>
              <a:t>aux chercheurs </a:t>
            </a:r>
            <a:r>
              <a:rPr lang="fr-FR" sz="2400" b="1" dirty="0"/>
              <a:t>de créer des Start-up  et des Spin-off </a:t>
            </a:r>
            <a:r>
              <a:rPr lang="fr-FR" sz="2400" dirty="0"/>
              <a:t>en vue de concrétiser </a:t>
            </a:r>
            <a:r>
              <a:rPr lang="fr-FR" sz="2400" dirty="0" smtClean="0"/>
              <a:t>leur </a:t>
            </a:r>
            <a:r>
              <a:rPr lang="fr-FR" sz="2400" dirty="0"/>
              <a:t>résultat de </a:t>
            </a:r>
            <a:r>
              <a:rPr lang="fr-FR" sz="2400" dirty="0" smtClean="0"/>
              <a:t>recherche </a:t>
            </a:r>
            <a:r>
              <a:rPr lang="fr-FR" sz="2400" dirty="0"/>
              <a:t>sur le </a:t>
            </a:r>
            <a:r>
              <a:rPr lang="fr-FR" sz="2400" dirty="0" smtClean="0"/>
              <a:t>terrain ;</a:t>
            </a:r>
            <a:endParaRPr lang="fr-FR" sz="2400" b="1" dirty="0"/>
          </a:p>
          <a:p>
            <a:pPr marL="457200" indent="-457200" algn="just">
              <a:buClrTx/>
              <a:buSzPct val="125000"/>
              <a:buFont typeface="+mj-lt"/>
              <a:buAutoNum type="arabicPeriod" startAt="3"/>
            </a:pPr>
            <a:r>
              <a:rPr lang="fr-FR" sz="2400" b="1" dirty="0" smtClean="0"/>
              <a:t>Encourager </a:t>
            </a:r>
            <a:r>
              <a:rPr lang="en-US" sz="2400" b="1" dirty="0" err="1"/>
              <a:t>l’éclosion</a:t>
            </a:r>
            <a:r>
              <a:rPr lang="en-US" sz="2400" b="1" dirty="0"/>
              <a:t> </a:t>
            </a:r>
            <a:r>
              <a:rPr lang="en-US" sz="2400" b="1" dirty="0" err="1" smtClean="0"/>
              <a:t>d’idées</a:t>
            </a:r>
            <a:r>
              <a:rPr lang="fr-FR" sz="2400" dirty="0" smtClean="0"/>
              <a:t> </a:t>
            </a:r>
            <a:r>
              <a:rPr lang="fr-FR" sz="2400" b="1" dirty="0" smtClean="0"/>
              <a:t>innovantes </a:t>
            </a:r>
            <a:r>
              <a:rPr lang="fr-FR" sz="2400" b="1" dirty="0"/>
              <a:t>au </a:t>
            </a:r>
            <a:r>
              <a:rPr lang="fr-FR" sz="2400" b="1" dirty="0"/>
              <a:t>niveau des entreprises économiques </a:t>
            </a:r>
            <a:r>
              <a:rPr lang="fr-FR" sz="2400" dirty="0" smtClean="0"/>
              <a:t>par </a:t>
            </a:r>
            <a:r>
              <a:rPr lang="fr-FR" sz="2400" dirty="0" smtClean="0"/>
              <a:t>la mise en place de boites </a:t>
            </a:r>
            <a:r>
              <a:rPr lang="fr-FR" sz="2400" dirty="0"/>
              <a:t>à </a:t>
            </a:r>
            <a:r>
              <a:rPr lang="fr-FR" sz="2400" dirty="0" smtClean="0"/>
              <a:t>idées qui </a:t>
            </a:r>
            <a:r>
              <a:rPr lang="fr-FR" sz="2400" dirty="0"/>
              <a:t>sont un procédé très courant au Japon, et </a:t>
            </a:r>
            <a:r>
              <a:rPr lang="fr-FR" sz="2400" dirty="0" smtClean="0"/>
              <a:t>qui se développe de </a:t>
            </a:r>
            <a:r>
              <a:rPr lang="fr-FR" sz="2400" dirty="0"/>
              <a:t>plus en plus en </a:t>
            </a:r>
            <a:r>
              <a:rPr lang="fr-FR" sz="2400" dirty="0" smtClean="0"/>
              <a:t>Europe;</a:t>
            </a:r>
          </a:p>
          <a:p>
            <a:pPr marL="457200" indent="-457200" algn="just">
              <a:buClrTx/>
              <a:buSzPct val="125000"/>
              <a:buFont typeface="+mj-lt"/>
              <a:buAutoNum type="arabicPeriod" startAt="3"/>
            </a:pPr>
            <a:r>
              <a:rPr lang="fr-FR" sz="2400" b="1" dirty="0" smtClean="0"/>
              <a:t>Dupliquer  </a:t>
            </a:r>
            <a:r>
              <a:rPr lang="fr-FR" sz="2400" b="1" dirty="0"/>
              <a:t>(</a:t>
            </a:r>
            <a:r>
              <a:rPr lang="fr-FR" sz="2400" b="1" dirty="0" err="1"/>
              <a:t>scaling</a:t>
            </a:r>
            <a:r>
              <a:rPr lang="fr-FR" sz="2400" b="1" dirty="0"/>
              <a:t> up) </a:t>
            </a:r>
            <a:r>
              <a:rPr lang="fr-FR" sz="2400" dirty="0"/>
              <a:t>l</a:t>
            </a:r>
            <a:r>
              <a:rPr lang="fr-FR" sz="2400" dirty="0" smtClean="0"/>
              <a:t>es </a:t>
            </a:r>
            <a:r>
              <a:rPr lang="fr-FR" sz="2400" dirty="0"/>
              <a:t>différentes expériences acquises depuis de nombreuses années par différents secteurs d’activités (agriculture et industrie…) dans la mise en place de </a:t>
            </a:r>
            <a:r>
              <a:rPr lang="fr-FR" sz="2400" dirty="0" smtClean="0"/>
              <a:t>Pôles </a:t>
            </a:r>
            <a:r>
              <a:rPr lang="fr-FR" sz="2400" dirty="0"/>
              <a:t>agroalimentaires et autres </a:t>
            </a:r>
            <a:r>
              <a:rPr lang="fr-FR" sz="2400" dirty="0" smtClean="0"/>
              <a:t>clusters (préconisations du SNAT). </a:t>
            </a:r>
            <a:r>
              <a:rPr lang="fr-FR" sz="2400" dirty="0" smtClean="0"/>
              <a:t>En effet, ces groupements sont </a:t>
            </a:r>
            <a:r>
              <a:rPr lang="fr-FR" sz="2400" b="1" dirty="0"/>
              <a:t>d’excellents outils de collaboration et de réseautage qui permettent </a:t>
            </a:r>
            <a:r>
              <a:rPr lang="fr-FR" sz="2400" b="1" dirty="0" smtClean="0"/>
              <a:t>sur </a:t>
            </a:r>
            <a:r>
              <a:rPr lang="fr-FR" sz="2400" b="1" dirty="0"/>
              <a:t>un territoire donnée, une fertilisation croisée entre les entreprises, les institutions de  recherche  et les établissent de formation, </a:t>
            </a:r>
            <a:r>
              <a:rPr lang="fr-FR" sz="2400" b="1" dirty="0" smtClean="0"/>
              <a:t>et qui sont souvent </a:t>
            </a:r>
            <a:r>
              <a:rPr lang="fr-FR" sz="2400" b="1" dirty="0"/>
              <a:t>le creuset de l’innovation</a:t>
            </a:r>
            <a:r>
              <a:rPr lang="fr-FR" sz="2400" dirty="0"/>
              <a:t>;</a:t>
            </a:r>
          </a:p>
          <a:p>
            <a:pPr marL="457200" indent="-457200" algn="just">
              <a:buClrTx/>
              <a:buSzPct val="125000"/>
              <a:buFont typeface="+mj-lt"/>
              <a:buAutoNum type="arabicPeriod" startAt="3"/>
            </a:pPr>
            <a:endParaRPr lang="fr-FR" sz="2400" b="1" dirty="0"/>
          </a:p>
          <a:p>
            <a:pPr marL="0" indent="0" algn="just">
              <a:buClrTx/>
              <a:buSzPct val="125000"/>
              <a:buNone/>
            </a:pPr>
            <a:endParaRPr lang="fr-FR" sz="2400" b="1" dirty="0"/>
          </a:p>
          <a:p>
            <a:pPr algn="just">
              <a:buClrTx/>
              <a:buSzPct val="125000"/>
              <a:buFont typeface="+mj-lt"/>
              <a:buAutoNum type="arabicPeriod" startAt="4"/>
            </a:pPr>
            <a:endParaRPr lang="fr-FR" sz="2400" b="1" dirty="0"/>
          </a:p>
        </p:txBody>
      </p:sp>
    </p:spTree>
    <p:extLst>
      <p:ext uri="{BB962C8B-B14F-4D97-AF65-F5344CB8AC3E}">
        <p14:creationId xmlns:p14="http://schemas.microsoft.com/office/powerpoint/2010/main" val="2901516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22837"/>
            <a:ext cx="9519379" cy="510134"/>
          </a:xfrm>
        </p:spPr>
        <p:txBody>
          <a:bodyPr>
            <a:noAutofit/>
          </a:bodyPr>
          <a:lstStyle/>
          <a:p>
            <a:pPr algn="ctr"/>
            <a:r>
              <a:rPr lang="fr-FR" sz="2800" b="1" dirty="0">
                <a:solidFill>
                  <a:schemeClr val="tx1"/>
                </a:solidFill>
              </a:rPr>
              <a:t>3</a:t>
            </a:r>
            <a:r>
              <a:rPr lang="fr-FR" sz="2800" b="1" dirty="0" smtClean="0">
                <a:solidFill>
                  <a:schemeClr val="tx1"/>
                </a:solidFill>
              </a:rPr>
              <a:t>. Propositions pour renforcer le SNI (fin)</a:t>
            </a:r>
            <a:endParaRPr lang="en-US" sz="2800" b="1" dirty="0">
              <a:solidFill>
                <a:schemeClr val="tx1"/>
              </a:solidFill>
            </a:endParaRPr>
          </a:p>
        </p:txBody>
      </p:sp>
      <p:sp>
        <p:nvSpPr>
          <p:cNvPr id="3" name="Content Placeholder 2"/>
          <p:cNvSpPr>
            <a:spLocks noGrp="1"/>
          </p:cNvSpPr>
          <p:nvPr>
            <p:ph idx="1"/>
          </p:nvPr>
        </p:nvSpPr>
        <p:spPr>
          <a:xfrm>
            <a:off x="112487" y="2075935"/>
            <a:ext cx="10975644" cy="4539048"/>
          </a:xfrm>
        </p:spPr>
        <p:txBody>
          <a:bodyPr>
            <a:normAutofit lnSpcReduction="10000"/>
          </a:bodyPr>
          <a:lstStyle/>
          <a:p>
            <a:pPr marL="0" indent="0" algn="just">
              <a:buClrTx/>
              <a:buSzPct val="125000"/>
              <a:buNone/>
            </a:pPr>
            <a:endParaRPr lang="fr-FR" sz="1200" b="1" dirty="0" smtClean="0"/>
          </a:p>
          <a:p>
            <a:pPr marL="457200" indent="-457200" algn="just">
              <a:buClrTx/>
              <a:buSzPct val="125000"/>
              <a:buFont typeface="+mj-lt"/>
              <a:buAutoNum type="arabicPeriod" startAt="9"/>
            </a:pPr>
            <a:r>
              <a:rPr lang="fr-FR" sz="2800" b="1" dirty="0" smtClean="0"/>
              <a:t>Poursuivre, vulgariser et consolider si </a:t>
            </a:r>
            <a:r>
              <a:rPr lang="fr-FR" sz="2800" b="1" dirty="0" smtClean="0"/>
              <a:t>nécessaire, </a:t>
            </a:r>
            <a:r>
              <a:rPr lang="fr-FR" sz="2800" dirty="0" smtClean="0"/>
              <a:t>Le dispositif en cours dédié aux labels projet innovant, </a:t>
            </a:r>
            <a:r>
              <a:rPr lang="fr-FR" sz="2800" dirty="0" err="1" smtClean="0"/>
              <a:t>start</a:t>
            </a:r>
            <a:r>
              <a:rPr lang="fr-FR" sz="2800" dirty="0" smtClean="0"/>
              <a:t> up, incubateu</a:t>
            </a:r>
            <a:r>
              <a:rPr lang="fr-FR" sz="2800" b="1" dirty="0" smtClean="0"/>
              <a:t>r </a:t>
            </a:r>
            <a:r>
              <a:rPr lang="fr-FR" sz="2800" dirty="0" smtClean="0"/>
              <a:t>et les avantages y afférents octroyés par le biais de </a:t>
            </a:r>
            <a:r>
              <a:rPr lang="fr-FR" sz="2800" b="1" dirty="0" smtClean="0"/>
              <a:t>Algerian Startups </a:t>
            </a:r>
            <a:r>
              <a:rPr lang="fr-FR" sz="2800" b="1" dirty="0" err="1" smtClean="0"/>
              <a:t>Fund</a:t>
            </a:r>
            <a:r>
              <a:rPr lang="fr-FR" sz="2800" b="1" dirty="0" smtClean="0"/>
              <a:t> </a:t>
            </a:r>
            <a:r>
              <a:rPr lang="fr-FR" sz="2800" dirty="0" smtClean="0"/>
              <a:t>(société de capital risque née de la collaboration entre le Ministère en charge des </a:t>
            </a:r>
            <a:r>
              <a:rPr lang="fr-FR" sz="2800" dirty="0" err="1" smtClean="0"/>
              <a:t>start</a:t>
            </a:r>
            <a:r>
              <a:rPr lang="fr-FR" sz="2800" dirty="0" smtClean="0"/>
              <a:t> up et 6 banques publiques) et </a:t>
            </a:r>
            <a:r>
              <a:rPr lang="fr-FR" sz="2800" b="1" dirty="0"/>
              <a:t>l'Etablissement de promotion et de gestion des structures d'appui aux start-up "</a:t>
            </a:r>
            <a:r>
              <a:rPr lang="fr-FR" sz="2800" b="1" dirty="0" err="1"/>
              <a:t>Algeria</a:t>
            </a:r>
            <a:r>
              <a:rPr lang="fr-FR" sz="2800" b="1" dirty="0"/>
              <a:t> Venture", </a:t>
            </a:r>
            <a:r>
              <a:rPr lang="fr-FR" sz="2800" b="1" dirty="0" smtClean="0"/>
              <a:t>qui est </a:t>
            </a:r>
            <a:r>
              <a:rPr lang="fr-FR" sz="2800" b="1" dirty="0" smtClean="0"/>
              <a:t>l’</a:t>
            </a:r>
            <a:r>
              <a:rPr lang="en-US" sz="2800" b="1" dirty="0" err="1" smtClean="0"/>
              <a:t>accélérateur</a:t>
            </a:r>
            <a:r>
              <a:rPr lang="en-US" sz="2800" b="1" dirty="0" smtClean="0"/>
              <a:t> </a:t>
            </a:r>
            <a:r>
              <a:rPr lang="en-US" sz="2800" b="1" dirty="0"/>
              <a:t>de startup </a:t>
            </a:r>
            <a:r>
              <a:rPr lang="en-US" sz="2800" dirty="0" err="1" smtClean="0"/>
              <a:t>dont</a:t>
            </a:r>
            <a:r>
              <a:rPr lang="en-US" sz="2800" dirty="0" smtClean="0"/>
              <a:t> </a:t>
            </a:r>
            <a:r>
              <a:rPr lang="en-US" sz="2800" dirty="0" smtClean="0"/>
              <a:t>les missions </a:t>
            </a:r>
            <a:r>
              <a:rPr lang="en-US" sz="2800" dirty="0" err="1" smtClean="0"/>
              <a:t>sont</a:t>
            </a:r>
            <a:r>
              <a:rPr lang="en-US" sz="2800" dirty="0" smtClean="0"/>
              <a:t> la formation, le coaching et </a:t>
            </a:r>
            <a:r>
              <a:rPr lang="en-US" sz="2800" dirty="0" err="1" smtClean="0"/>
              <a:t>l’accompagnement</a:t>
            </a:r>
            <a:r>
              <a:rPr lang="en-US" sz="2800" dirty="0" smtClean="0"/>
              <a:t> et qui a </a:t>
            </a:r>
            <a:r>
              <a:rPr lang="en-US" sz="2800" dirty="0" err="1" smtClean="0"/>
              <a:t>été</a:t>
            </a:r>
            <a:r>
              <a:rPr lang="en-US" sz="2800" dirty="0" smtClean="0"/>
              <a:t> lance  (</a:t>
            </a:r>
            <a:r>
              <a:rPr lang="en-US" sz="2800" dirty="0" err="1" smtClean="0"/>
              <a:t>entité</a:t>
            </a:r>
            <a:r>
              <a:rPr lang="en-US" sz="2800" dirty="0" smtClean="0"/>
              <a:t> </a:t>
            </a:r>
            <a:r>
              <a:rPr lang="en-US" sz="2800" dirty="0" err="1" smtClean="0"/>
              <a:t>inagurée</a:t>
            </a:r>
            <a:r>
              <a:rPr lang="en-US" sz="2800" dirty="0" smtClean="0"/>
              <a:t> par le P.M le 02 mars dernier).</a:t>
            </a:r>
            <a:endParaRPr lang="fr-FR" sz="2800" dirty="0"/>
          </a:p>
          <a:p>
            <a:pPr marL="0" indent="0" algn="just">
              <a:buClrTx/>
              <a:buSzPct val="125000"/>
              <a:buNone/>
            </a:pPr>
            <a:endParaRPr lang="en-US" sz="2800" dirty="0"/>
          </a:p>
          <a:p>
            <a:pPr marL="0" indent="0" algn="just">
              <a:buClrTx/>
              <a:buSzPct val="125000"/>
              <a:buNone/>
            </a:pPr>
            <a:endParaRPr lang="fr-FR" sz="2800" dirty="0" smtClean="0"/>
          </a:p>
          <a:p>
            <a:pPr algn="just">
              <a:buClrTx/>
              <a:buSzPct val="125000"/>
              <a:buFont typeface="+mj-lt"/>
              <a:buAutoNum type="arabicPeriod" startAt="2"/>
            </a:pPr>
            <a:endParaRPr lang="fr-FR" sz="2400" b="1" dirty="0"/>
          </a:p>
          <a:p>
            <a:pPr algn="just">
              <a:buClrTx/>
              <a:buSzPct val="125000"/>
              <a:buFont typeface="+mj-lt"/>
              <a:buAutoNum type="arabicPeriod" startAt="2"/>
            </a:pPr>
            <a:endParaRPr lang="fr-FR" sz="2400" b="1" dirty="0"/>
          </a:p>
        </p:txBody>
      </p:sp>
    </p:spTree>
    <p:extLst>
      <p:ext uri="{BB962C8B-B14F-4D97-AF65-F5344CB8AC3E}">
        <p14:creationId xmlns:p14="http://schemas.microsoft.com/office/powerpoint/2010/main" val="311246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5748" y="2614057"/>
            <a:ext cx="7330568" cy="2616101"/>
          </a:xfrm>
          <a:prstGeom prst="rect">
            <a:avLst/>
          </a:prstGeom>
        </p:spPr>
        <p:txBody>
          <a:bodyPr wrap="square">
            <a:spAutoFit/>
          </a:bodyPr>
          <a:lstStyle/>
          <a:p>
            <a:pPr algn="ctr"/>
            <a:r>
              <a:rPr lang="fr-FR" sz="3600" dirty="0"/>
              <a:t>MERCI POUR VOTRE </a:t>
            </a:r>
            <a:r>
              <a:rPr lang="fr-FR" sz="3600" dirty="0" smtClean="0"/>
              <a:t>ATTENTION</a:t>
            </a:r>
          </a:p>
          <a:p>
            <a:endParaRPr lang="fr-FR" sz="3200" dirty="0"/>
          </a:p>
          <a:p>
            <a:r>
              <a:rPr lang="fr-FR" sz="3200" dirty="0" smtClean="0">
                <a:solidFill>
                  <a:srgbClr val="00B0F0"/>
                </a:solidFill>
              </a:rPr>
              <a:t>idirbais@yahoo.fr; idir.bais@gmail.com</a:t>
            </a:r>
            <a:r>
              <a:rPr lang="fr-FR" sz="3200" dirty="0">
                <a:solidFill>
                  <a:srgbClr val="00B0F0"/>
                </a:solidFill>
              </a:rPr>
              <a:t/>
            </a:r>
            <a:br>
              <a:rPr lang="fr-FR" sz="3200" dirty="0">
                <a:solidFill>
                  <a:srgbClr val="00B0F0"/>
                </a:solidFill>
              </a:rPr>
            </a:br>
            <a:r>
              <a:rPr lang="fr-FR" sz="3200" dirty="0">
                <a:solidFill>
                  <a:srgbClr val="00B0F0"/>
                </a:solidFill>
              </a:rPr>
              <a:t/>
            </a:r>
            <a:br>
              <a:rPr lang="fr-FR" sz="3200" dirty="0">
                <a:solidFill>
                  <a:srgbClr val="00B0F0"/>
                </a:solidFill>
              </a:rPr>
            </a:br>
            <a:endParaRPr lang="en-US" sz="3200" dirty="0">
              <a:solidFill>
                <a:srgbClr val="00B0F0"/>
              </a:solidFill>
            </a:endParaRPr>
          </a:p>
        </p:txBody>
      </p:sp>
    </p:spTree>
    <p:extLst>
      <p:ext uri="{BB962C8B-B14F-4D97-AF65-F5344CB8AC3E}">
        <p14:creationId xmlns:p14="http://schemas.microsoft.com/office/powerpoint/2010/main" val="3862033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351" y="222422"/>
            <a:ext cx="8883487" cy="1005016"/>
          </a:xfrm>
        </p:spPr>
        <p:txBody>
          <a:bodyPr>
            <a:noAutofit/>
          </a:bodyPr>
          <a:lstStyle/>
          <a:p>
            <a:pPr marL="514350" indent="-514350" algn="ctr">
              <a:buFont typeface="+mj-lt"/>
              <a:buAutoNum type="arabicPeriod"/>
            </a:pPr>
            <a:r>
              <a:rPr lang="fr-FR" sz="2400" b="1" dirty="0" smtClean="0">
                <a:solidFill>
                  <a:schemeClr val="tx1"/>
                </a:solidFill>
              </a:rPr>
              <a:t>Diagnostic de la R </a:t>
            </a:r>
            <a:r>
              <a:rPr lang="fr-FR" sz="2400" b="1" dirty="0">
                <a:solidFill>
                  <a:schemeClr val="tx1"/>
                </a:solidFill>
              </a:rPr>
              <a:t>&amp; </a:t>
            </a:r>
            <a:r>
              <a:rPr lang="fr-FR" sz="2400" b="1" dirty="0" smtClean="0">
                <a:solidFill>
                  <a:schemeClr val="tx1"/>
                </a:solidFill>
              </a:rPr>
              <a:t>D </a:t>
            </a:r>
            <a:r>
              <a:rPr lang="fr-FR" sz="2400" b="1" dirty="0">
                <a:solidFill>
                  <a:schemeClr val="tx1"/>
                </a:solidFill>
              </a:rPr>
              <a:t>et de </a:t>
            </a:r>
            <a:r>
              <a:rPr lang="fr-FR" sz="2400" b="1" dirty="0" smtClean="0">
                <a:solidFill>
                  <a:schemeClr val="tx1"/>
                </a:solidFill>
              </a:rPr>
              <a:t>l’innovation en Algérie </a:t>
            </a:r>
            <a:endParaRPr lang="fr-FR" sz="2400" b="1" dirty="0">
              <a:solidFill>
                <a:schemeClr val="tx1"/>
              </a:solidFill>
            </a:endParaRPr>
          </a:p>
        </p:txBody>
      </p:sp>
      <p:sp>
        <p:nvSpPr>
          <p:cNvPr id="3" name="Content Placeholder 2"/>
          <p:cNvSpPr>
            <a:spLocks noGrp="1"/>
          </p:cNvSpPr>
          <p:nvPr>
            <p:ph idx="1"/>
          </p:nvPr>
        </p:nvSpPr>
        <p:spPr>
          <a:xfrm>
            <a:off x="176733" y="1136822"/>
            <a:ext cx="10911397" cy="5642919"/>
          </a:xfrm>
        </p:spPr>
        <p:txBody>
          <a:bodyPr>
            <a:normAutofit fontScale="85000" lnSpcReduction="20000"/>
          </a:bodyPr>
          <a:lstStyle/>
          <a:p>
            <a:pPr algn="just"/>
            <a:r>
              <a:rPr lang="fr-FR" sz="2800" dirty="0"/>
              <a:t>Il est de notoriété publique que la R &amp; D et l’innovation sont des  éléments majeurs (et intimement liés) de la </a:t>
            </a:r>
            <a:r>
              <a:rPr lang="fr-FR" sz="2800" dirty="0" smtClean="0"/>
              <a:t>croissance, de </a:t>
            </a:r>
            <a:r>
              <a:rPr lang="fr-FR" sz="2800" dirty="0"/>
              <a:t>la </a:t>
            </a:r>
            <a:r>
              <a:rPr lang="fr-FR" sz="2800" dirty="0" smtClean="0"/>
              <a:t>productivité, de </a:t>
            </a:r>
            <a:r>
              <a:rPr lang="fr-FR" sz="2800" dirty="0"/>
              <a:t>la </a:t>
            </a:r>
            <a:r>
              <a:rPr lang="fr-FR" sz="2800" dirty="0" smtClean="0"/>
              <a:t>compétitivité, </a:t>
            </a:r>
            <a:r>
              <a:rPr lang="fr-FR" sz="2800" dirty="0"/>
              <a:t>et de plus en plus </a:t>
            </a:r>
            <a:r>
              <a:rPr lang="fr-FR" sz="2800" dirty="0" smtClean="0"/>
              <a:t>un levier majeur de </a:t>
            </a:r>
            <a:r>
              <a:rPr lang="fr-FR" sz="2800" dirty="0"/>
              <a:t>la création </a:t>
            </a:r>
            <a:r>
              <a:rPr lang="fr-FR" sz="2800" dirty="0" smtClean="0"/>
              <a:t>d’emploi d’une entité économique.</a:t>
            </a:r>
          </a:p>
          <a:p>
            <a:pPr marL="0" indent="0" algn="just">
              <a:buNone/>
            </a:pPr>
            <a:endParaRPr lang="en-US" sz="1400" strike="sngStrike" dirty="0"/>
          </a:p>
          <a:p>
            <a:pPr algn="just"/>
            <a:r>
              <a:rPr lang="fr-FR" sz="2800" dirty="0"/>
              <a:t> La  recherche développement est habituellement mesurée par les dépenses </a:t>
            </a:r>
            <a:r>
              <a:rPr lang="fr-FR" sz="2800" dirty="0" smtClean="0"/>
              <a:t>qui lui sont consacrées annuellement </a:t>
            </a:r>
            <a:r>
              <a:rPr lang="fr-FR" sz="2800" dirty="0"/>
              <a:t>par un </a:t>
            </a:r>
            <a:r>
              <a:rPr lang="fr-FR" sz="2800" dirty="0" smtClean="0"/>
              <a:t>pays en </a:t>
            </a:r>
            <a:r>
              <a:rPr lang="fr-FR" sz="2800" dirty="0"/>
              <a:t>% du </a:t>
            </a:r>
            <a:r>
              <a:rPr lang="fr-FR" sz="2800" dirty="0" smtClean="0"/>
              <a:t>PIB.</a:t>
            </a:r>
          </a:p>
          <a:p>
            <a:pPr marL="0" indent="0" algn="just">
              <a:buNone/>
            </a:pPr>
            <a:endParaRPr lang="fr-FR" sz="1200" dirty="0" smtClean="0"/>
          </a:p>
          <a:p>
            <a:pPr algn="just">
              <a:lnSpc>
                <a:spcPct val="120000"/>
              </a:lnSpc>
            </a:pPr>
            <a:r>
              <a:rPr lang="fr-FR" sz="3100" dirty="0"/>
              <a:t>En Algérie, ces dépenses représentent environ </a:t>
            </a:r>
            <a:r>
              <a:rPr lang="fr-FR" sz="3100" b="1" dirty="0"/>
              <a:t>0,60% PIB </a:t>
            </a:r>
            <a:r>
              <a:rPr lang="fr-FR" sz="3100" dirty="0"/>
              <a:t>en incluant les rémunérations des </a:t>
            </a:r>
            <a:r>
              <a:rPr lang="fr-FR" sz="3100" dirty="0" smtClean="0"/>
              <a:t>chercheurs, </a:t>
            </a:r>
            <a:r>
              <a:rPr lang="fr-FR" sz="3100" dirty="0"/>
              <a:t>et </a:t>
            </a:r>
            <a:r>
              <a:rPr lang="fr-FR" sz="3100" b="1" dirty="0"/>
              <a:t>0,15%</a:t>
            </a:r>
            <a:r>
              <a:rPr lang="fr-FR" sz="3100" dirty="0"/>
              <a:t> sans leurs rémunérations (dixit </a:t>
            </a:r>
            <a:r>
              <a:rPr lang="fr-FR" sz="3100" dirty="0" smtClean="0"/>
              <a:t>Professeur </a:t>
            </a:r>
            <a:r>
              <a:rPr lang="fr-FR" sz="3100" dirty="0" err="1" smtClean="0"/>
              <a:t>Hafid</a:t>
            </a:r>
            <a:r>
              <a:rPr lang="fr-FR" sz="3100" dirty="0" smtClean="0"/>
              <a:t> </a:t>
            </a:r>
            <a:r>
              <a:rPr lang="fr-FR" sz="3100" dirty="0" err="1" smtClean="0"/>
              <a:t>Aourag</a:t>
            </a:r>
            <a:r>
              <a:rPr lang="fr-FR" sz="3100" dirty="0"/>
              <a:t> </a:t>
            </a:r>
            <a:r>
              <a:rPr lang="fr-FR" sz="3100" dirty="0" smtClean="0"/>
              <a:t> (DGRSDT/MESRS). Ce taux englobe le budget de fonctionnement, d’équipement et du fonds national de la recherche. D’après ce responsable, </a:t>
            </a:r>
            <a:r>
              <a:rPr lang="fr-FR" sz="3100" b="1" dirty="0" smtClean="0"/>
              <a:t>l’objectif serait </a:t>
            </a:r>
            <a:r>
              <a:rPr lang="fr-FR" sz="3100" b="1" dirty="0"/>
              <a:t>d’atteindre 1% de </a:t>
            </a:r>
            <a:r>
              <a:rPr lang="fr-FR" sz="3100" b="1" dirty="0" smtClean="0"/>
              <a:t>PIB, </a:t>
            </a:r>
            <a:r>
              <a:rPr lang="fr-FR" sz="3100" b="1" dirty="0"/>
              <a:t>qui « restera encore loin » de le moyenne de certains pays émergeants, qui tourne autour de 1,5%,</a:t>
            </a:r>
            <a:endParaRPr lang="fr-FR" sz="3100" b="1" dirty="0" smtClean="0"/>
          </a:p>
          <a:p>
            <a:pPr algn="just">
              <a:lnSpc>
                <a:spcPct val="120000"/>
              </a:lnSpc>
            </a:pPr>
            <a:endParaRPr lang="fr-FR" sz="3100" dirty="0" smtClean="0"/>
          </a:p>
          <a:p>
            <a:pPr algn="just">
              <a:lnSpc>
                <a:spcPct val="120000"/>
              </a:lnSpc>
            </a:pPr>
            <a:endParaRPr lang="fr-FR" sz="2400" dirty="0" smtClean="0"/>
          </a:p>
          <a:p>
            <a:pPr algn="just">
              <a:lnSpc>
                <a:spcPct val="120000"/>
              </a:lnSpc>
            </a:pPr>
            <a:endParaRPr lang="en-US" sz="2400" dirty="0"/>
          </a:p>
          <a:p>
            <a:pPr algn="just">
              <a:lnSpc>
                <a:spcPct val="120000"/>
              </a:lnSpc>
              <a:buClr>
                <a:schemeClr val="accent6">
                  <a:lumMod val="75000"/>
                </a:schemeClr>
              </a:buClr>
              <a:buSzPct val="100000"/>
              <a:buFont typeface="Arial" panose="020B0604020202020204" pitchFamily="34" charset="0"/>
              <a:buChar char="•"/>
            </a:pPr>
            <a:endParaRPr lang="fr-FR" sz="2000" dirty="0" smtClean="0"/>
          </a:p>
          <a:p>
            <a:pPr algn="just">
              <a:lnSpc>
                <a:spcPct val="120000"/>
              </a:lnSpc>
              <a:buClr>
                <a:schemeClr val="accent6">
                  <a:lumMod val="75000"/>
                </a:schemeClr>
              </a:buClr>
              <a:buSzPct val="100000"/>
              <a:buFont typeface="Arial" panose="020B0604020202020204" pitchFamily="34" charset="0"/>
              <a:buChar char="•"/>
            </a:pPr>
            <a:endParaRPr lang="fr-FR" sz="2000" dirty="0"/>
          </a:p>
          <a:p>
            <a:pPr marL="914400" lvl="1" indent="-514350">
              <a:buClr>
                <a:schemeClr val="accent6">
                  <a:lumMod val="75000"/>
                </a:schemeClr>
              </a:buClr>
              <a:buSzPct val="100000"/>
              <a:buFont typeface="+mj-lt"/>
              <a:buAutoNum type="romanLcPeriod"/>
            </a:pPr>
            <a:endParaRPr lang="fr-FR" sz="2000" dirty="0" smtClean="0"/>
          </a:p>
        </p:txBody>
      </p:sp>
    </p:spTree>
    <p:extLst>
      <p:ext uri="{BB962C8B-B14F-4D97-AF65-F5344CB8AC3E}">
        <p14:creationId xmlns:p14="http://schemas.microsoft.com/office/powerpoint/2010/main" val="3618907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222422"/>
            <a:ext cx="9262428" cy="881448"/>
          </a:xfrm>
        </p:spPr>
        <p:txBody>
          <a:bodyPr>
            <a:noAutofit/>
          </a:bodyPr>
          <a:lstStyle/>
          <a:p>
            <a:pPr marL="457200" indent="-457200" algn="ctr">
              <a:buFont typeface="+mj-lt"/>
              <a:buAutoNum type="arabicPeriod"/>
            </a:pPr>
            <a:r>
              <a:rPr lang="fr-FR" sz="2400" b="1" dirty="0">
                <a:solidFill>
                  <a:schemeClr val="tx1"/>
                </a:solidFill>
              </a:rPr>
              <a:t>Diagnostic de la R &amp; D et de l’innovation en Algérie </a:t>
            </a:r>
          </a:p>
        </p:txBody>
      </p:sp>
      <p:sp>
        <p:nvSpPr>
          <p:cNvPr id="3" name="Content Placeholder 2"/>
          <p:cNvSpPr>
            <a:spLocks noGrp="1"/>
          </p:cNvSpPr>
          <p:nvPr>
            <p:ph idx="1"/>
          </p:nvPr>
        </p:nvSpPr>
        <p:spPr>
          <a:xfrm>
            <a:off x="275587" y="1103870"/>
            <a:ext cx="10812543" cy="5458781"/>
          </a:xfrm>
        </p:spPr>
        <p:txBody>
          <a:bodyPr>
            <a:normAutofit/>
          </a:bodyPr>
          <a:lstStyle/>
          <a:p>
            <a:pPr marL="0" indent="0" algn="ctr">
              <a:buNone/>
            </a:pPr>
            <a:r>
              <a:rPr lang="fr-FR" sz="2000" b="1" dirty="0" smtClean="0"/>
              <a:t>BUDGET DE LA RECHERCHE-DEVELOPPEMENT </a:t>
            </a:r>
            <a:r>
              <a:rPr lang="fr-FR" sz="2000" b="1" dirty="0"/>
              <a:t>EN % DU PIB </a:t>
            </a:r>
            <a:r>
              <a:rPr lang="fr-FR" sz="2000" b="1" dirty="0" smtClean="0"/>
              <a:t>(BM-2018</a:t>
            </a:r>
            <a:r>
              <a:rPr lang="fr-FR" sz="2000" b="1" dirty="0"/>
              <a:t>)</a:t>
            </a:r>
            <a:endParaRPr lang="en-US" sz="2000" dirty="0"/>
          </a:p>
          <a:p>
            <a:pPr marL="0" indent="0" algn="just">
              <a:buNone/>
            </a:pPr>
            <a:endParaRPr lang="fr-FR" sz="1000" dirty="0" smtClean="0"/>
          </a:p>
          <a:p>
            <a:pPr marL="0" indent="0" algn="just">
              <a:buNone/>
            </a:pPr>
            <a:endParaRPr lang="fr-FR" sz="2400" dirty="0" smtClean="0"/>
          </a:p>
          <a:p>
            <a:pPr algn="just"/>
            <a:endParaRPr lang="en-US" sz="2400" dirty="0"/>
          </a:p>
          <a:p>
            <a:pPr algn="just">
              <a:buClr>
                <a:schemeClr val="accent6">
                  <a:lumMod val="75000"/>
                </a:schemeClr>
              </a:buClr>
              <a:buSzPct val="100000"/>
              <a:buFont typeface="Arial" panose="020B0604020202020204" pitchFamily="34" charset="0"/>
              <a:buChar char="•"/>
            </a:pPr>
            <a:endParaRPr lang="fr-FR" sz="2000" dirty="0" smtClean="0"/>
          </a:p>
          <a:p>
            <a:pPr algn="just">
              <a:buClr>
                <a:schemeClr val="accent6">
                  <a:lumMod val="75000"/>
                </a:schemeClr>
              </a:buClr>
              <a:buSzPct val="100000"/>
              <a:buFont typeface="Arial" panose="020B0604020202020204" pitchFamily="34" charset="0"/>
              <a:buChar char="•"/>
            </a:pPr>
            <a:endParaRPr lang="fr-FR" sz="2000" dirty="0"/>
          </a:p>
          <a:p>
            <a:pPr marL="914400" lvl="1" indent="-514350">
              <a:buClr>
                <a:schemeClr val="accent6">
                  <a:lumMod val="75000"/>
                </a:schemeClr>
              </a:buClr>
              <a:buSzPct val="100000"/>
              <a:buFont typeface="+mj-lt"/>
              <a:buAutoNum type="romanLcPeriod"/>
            </a:pPr>
            <a:endParaRPr lang="fr-FR" sz="2000" dirty="0" smtClean="0"/>
          </a:p>
        </p:txBody>
      </p:sp>
      <p:graphicFrame>
        <p:nvGraphicFramePr>
          <p:cNvPr id="6" name="Table 5"/>
          <p:cNvGraphicFramePr>
            <a:graphicFrameLocks noGrp="1"/>
          </p:cNvGraphicFramePr>
          <p:nvPr>
            <p:extLst>
              <p:ext uri="{D42A27DB-BD31-4B8C-83A1-F6EECF244321}">
                <p14:modId xmlns:p14="http://schemas.microsoft.com/office/powerpoint/2010/main" val="2198381180"/>
              </p:ext>
            </p:extLst>
          </p:nvPr>
        </p:nvGraphicFramePr>
        <p:xfrm>
          <a:off x="568410" y="1812323"/>
          <a:ext cx="10519718" cy="4938584"/>
        </p:xfrm>
        <a:graphic>
          <a:graphicData uri="http://schemas.openxmlformats.org/drawingml/2006/table">
            <a:tbl>
              <a:tblPr firstRow="1" firstCol="1" bandRow="1"/>
              <a:tblGrid>
                <a:gridCol w="2629349"/>
                <a:gridCol w="2629349"/>
                <a:gridCol w="2630510"/>
                <a:gridCol w="2630510"/>
              </a:tblGrid>
              <a:tr h="814874">
                <a:tc>
                  <a:txBody>
                    <a:bodyPr/>
                    <a:lstStyle/>
                    <a:p>
                      <a:pPr marL="0" marR="0" algn="ctr">
                        <a:lnSpc>
                          <a:spcPct val="115000"/>
                        </a:lnSpc>
                        <a:spcBef>
                          <a:spcPts val="0"/>
                        </a:spcBef>
                        <a:spcAft>
                          <a:spcPts val="10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Pays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R &amp; D % PIB</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fr-FR" sz="2000" b="1">
                          <a:effectLst/>
                          <a:latin typeface="Calibri" panose="020F0502020204030204" pitchFamily="34" charset="0"/>
                          <a:ea typeface="Calibri" panose="020F0502020204030204" pitchFamily="34" charset="0"/>
                          <a:cs typeface="Times New Roman" panose="02020603050405020304" pitchFamily="18" charset="0"/>
                        </a:rPr>
                        <a:t>Pays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fr-FR" sz="2000" b="1">
                          <a:effectLst/>
                          <a:latin typeface="Calibri" panose="020F0502020204030204" pitchFamily="34" charset="0"/>
                          <a:ea typeface="Calibri" panose="020F0502020204030204" pitchFamily="34" charset="0"/>
                          <a:cs typeface="Times New Roman" panose="02020603050405020304" pitchFamily="18" charset="0"/>
                        </a:rPr>
                        <a:t>R &amp; D % PIB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4874">
                <a:tc>
                  <a:txBody>
                    <a:bodyPr/>
                    <a:lstStyle/>
                    <a:p>
                      <a:pPr marL="0" marR="0" algn="ctr">
                        <a:lnSpc>
                          <a:spcPct val="115000"/>
                        </a:lnSpc>
                        <a:spcBef>
                          <a:spcPts val="0"/>
                        </a:spcBef>
                        <a:spcAft>
                          <a:spcPts val="1000"/>
                        </a:spcAft>
                      </a:pPr>
                      <a:r>
                        <a:rPr lang="fr-FR" sz="2000">
                          <a:effectLst/>
                          <a:latin typeface="Calibri" panose="020F0502020204030204" pitchFamily="34" charset="0"/>
                          <a:ea typeface="Calibri" panose="020F0502020204030204" pitchFamily="34" charset="0"/>
                          <a:cs typeface="Times New Roman" panose="02020603050405020304" pitchFamily="18" charset="0"/>
                        </a:rPr>
                        <a:t>Maroc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fr-FR" sz="2000">
                          <a:effectLst/>
                          <a:latin typeface="Calibri" panose="020F0502020204030204" pitchFamily="34" charset="0"/>
                          <a:ea typeface="Calibri" panose="020F0502020204030204" pitchFamily="34" charset="0"/>
                          <a:cs typeface="Times New Roman" panose="02020603050405020304" pitchFamily="18" charset="0"/>
                        </a:rPr>
                        <a:t>0,71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fr-FR" sz="2000">
                          <a:effectLst/>
                          <a:latin typeface="Calibri" panose="020F0502020204030204" pitchFamily="34" charset="0"/>
                          <a:ea typeface="Calibri" panose="020F0502020204030204" pitchFamily="34" charset="0"/>
                          <a:cs typeface="Times New Roman" panose="02020603050405020304" pitchFamily="18" charset="0"/>
                        </a:rPr>
                        <a:t>Allemagne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fr-FR" sz="2000">
                          <a:effectLst/>
                          <a:latin typeface="Calibri" panose="020F0502020204030204" pitchFamily="34" charset="0"/>
                          <a:ea typeface="Calibri" panose="020F0502020204030204" pitchFamily="34" charset="0"/>
                          <a:cs typeface="Times New Roman" panose="02020603050405020304" pitchFamily="18" charset="0"/>
                        </a:rPr>
                        <a:t>3,09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214">
                <a:tc>
                  <a:txBody>
                    <a:bodyPr/>
                    <a:lstStyle/>
                    <a:p>
                      <a:pPr marL="0" marR="0" algn="ctr">
                        <a:lnSpc>
                          <a:spcPct val="115000"/>
                        </a:lnSpc>
                        <a:spcBef>
                          <a:spcPts val="0"/>
                        </a:spcBef>
                        <a:spcAft>
                          <a:spcPts val="10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Tunisie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fr-FR" sz="2000">
                          <a:effectLst/>
                          <a:latin typeface="Calibri" panose="020F0502020204030204" pitchFamily="34" charset="0"/>
                          <a:ea typeface="Calibri" panose="020F0502020204030204" pitchFamily="34" charset="0"/>
                          <a:cs typeface="Times New Roman" panose="02020603050405020304" pitchFamily="18" charset="0"/>
                        </a:rPr>
                        <a:t>O,60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fr-FR" sz="2000">
                          <a:effectLst/>
                          <a:latin typeface="Calibri" panose="020F0502020204030204" pitchFamily="34" charset="0"/>
                          <a:ea typeface="Calibri" panose="020F0502020204030204" pitchFamily="34" charset="0"/>
                          <a:cs typeface="Times New Roman" panose="02020603050405020304" pitchFamily="18" charset="0"/>
                        </a:rPr>
                        <a:t>Danemark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fr-FR" sz="2000">
                          <a:effectLst/>
                          <a:latin typeface="Calibri" panose="020F0502020204030204" pitchFamily="34" charset="0"/>
                          <a:ea typeface="Calibri" panose="020F0502020204030204" pitchFamily="34" charset="0"/>
                          <a:cs typeface="Times New Roman" panose="02020603050405020304" pitchFamily="18" charset="0"/>
                        </a:rPr>
                        <a:t>3,06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4874">
                <a:tc>
                  <a:txBody>
                    <a:bodyPr/>
                    <a:lstStyle/>
                    <a:p>
                      <a:pPr marL="0" marR="0" algn="ctr">
                        <a:lnSpc>
                          <a:spcPct val="115000"/>
                        </a:lnSpc>
                        <a:spcBef>
                          <a:spcPts val="0"/>
                        </a:spcBef>
                        <a:spcAft>
                          <a:spcPts val="1000"/>
                        </a:spcAft>
                      </a:pPr>
                      <a:r>
                        <a:rPr lang="fr-FR" sz="2000">
                          <a:effectLst/>
                          <a:latin typeface="Calibri" panose="020F0502020204030204" pitchFamily="34" charset="0"/>
                          <a:ea typeface="Calibri" panose="020F0502020204030204" pitchFamily="34" charset="0"/>
                          <a:cs typeface="Times New Roman" panose="02020603050405020304" pitchFamily="18" charset="0"/>
                        </a:rPr>
                        <a:t>Espagne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fr-FR" sz="2000">
                          <a:effectLst/>
                          <a:latin typeface="Calibri" panose="020F0502020204030204" pitchFamily="34" charset="0"/>
                          <a:ea typeface="Calibri" panose="020F0502020204030204" pitchFamily="34" charset="0"/>
                          <a:cs typeface="Times New Roman" panose="02020603050405020304" pitchFamily="18" charset="0"/>
                        </a:rPr>
                        <a:t>1,24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fr-FR" sz="2000">
                          <a:effectLst/>
                          <a:latin typeface="Calibri" panose="020F0502020204030204" pitchFamily="34" charset="0"/>
                          <a:ea typeface="Calibri" panose="020F0502020204030204" pitchFamily="34" charset="0"/>
                          <a:cs typeface="Times New Roman" panose="02020603050405020304" pitchFamily="18" charset="0"/>
                        </a:rPr>
                        <a:t>Corée du Sud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1000"/>
                        </a:spcAft>
                      </a:pPr>
                      <a:r>
                        <a:rPr lang="fr-FR" sz="2000">
                          <a:effectLst/>
                          <a:latin typeface="Calibri" panose="020F0502020204030204" pitchFamily="34" charset="0"/>
                          <a:ea typeface="Calibri" panose="020F0502020204030204" pitchFamily="34" charset="0"/>
                          <a:cs typeface="Times New Roman" panose="02020603050405020304" pitchFamily="18" charset="0"/>
                        </a:rPr>
                        <a:t>4,81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14874">
                <a:tc>
                  <a:txBody>
                    <a:bodyPr/>
                    <a:lstStyle/>
                    <a:p>
                      <a:pPr marL="0" marR="0" algn="ctr">
                        <a:lnSpc>
                          <a:spcPct val="115000"/>
                        </a:lnSpc>
                        <a:spcBef>
                          <a:spcPts val="0"/>
                        </a:spcBef>
                        <a:spcAft>
                          <a:spcPts val="1000"/>
                        </a:spcAft>
                      </a:pPr>
                      <a:r>
                        <a:rPr lang="fr-FR" sz="2000">
                          <a:effectLst/>
                          <a:latin typeface="Calibri" panose="020F0502020204030204" pitchFamily="34" charset="0"/>
                          <a:ea typeface="Calibri" panose="020F0502020204030204" pitchFamily="34" charset="0"/>
                          <a:cs typeface="Times New Roman" panose="02020603050405020304" pitchFamily="18" charset="0"/>
                        </a:rPr>
                        <a:t>Italie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fr-FR" sz="2000">
                          <a:effectLst/>
                          <a:latin typeface="Calibri" panose="020F0502020204030204" pitchFamily="34" charset="0"/>
                          <a:ea typeface="Calibri" panose="020F0502020204030204" pitchFamily="34" charset="0"/>
                          <a:cs typeface="Times New Roman" panose="02020603050405020304" pitchFamily="18" charset="0"/>
                        </a:rPr>
                        <a:t>1,40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Suède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10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3,34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814874">
                <a:tc>
                  <a:txBody>
                    <a:bodyPr/>
                    <a:lstStyle/>
                    <a:p>
                      <a:pPr marL="0" marR="0" algn="ctr">
                        <a:lnSpc>
                          <a:spcPct val="115000"/>
                        </a:lnSpc>
                        <a:spcBef>
                          <a:spcPts val="0"/>
                        </a:spcBef>
                        <a:spcAft>
                          <a:spcPts val="1000"/>
                        </a:spcAft>
                      </a:pPr>
                      <a:r>
                        <a:rPr lang="fr-FR" sz="2000">
                          <a:effectLst/>
                          <a:latin typeface="Calibri" panose="020F0502020204030204" pitchFamily="34" charset="0"/>
                          <a:ea typeface="Calibri" panose="020F0502020204030204" pitchFamily="34" charset="0"/>
                          <a:cs typeface="Times New Roman" panose="02020603050405020304" pitchFamily="18" charset="0"/>
                        </a:rPr>
                        <a:t>France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fr-FR" sz="2000">
                          <a:effectLst/>
                          <a:latin typeface="Calibri" panose="020F0502020204030204" pitchFamily="34" charset="0"/>
                          <a:ea typeface="Calibri" panose="020F0502020204030204" pitchFamily="34" charset="0"/>
                          <a:cs typeface="Times New Roman" panose="02020603050405020304" pitchFamily="18" charset="0"/>
                        </a:rPr>
                        <a:t>2,20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fr-FR" sz="2000">
                          <a:effectLst/>
                          <a:latin typeface="Calibri" panose="020F0502020204030204" pitchFamily="34" charset="0"/>
                          <a:ea typeface="Calibri" panose="020F0502020204030204" pitchFamily="34" charset="0"/>
                          <a:cs typeface="Times New Roman" panose="02020603050405020304" pitchFamily="18" charset="0"/>
                        </a:rPr>
                        <a:t>Suisse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3,37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18318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22837"/>
            <a:ext cx="9519379" cy="510134"/>
          </a:xfrm>
        </p:spPr>
        <p:txBody>
          <a:bodyPr>
            <a:noAutofit/>
          </a:bodyPr>
          <a:lstStyle/>
          <a:p>
            <a:pPr algn="ctr"/>
            <a:r>
              <a:rPr lang="fr-FR" sz="2800" b="1" dirty="0">
                <a:solidFill>
                  <a:schemeClr val="tx1"/>
                </a:solidFill>
              </a:rPr>
              <a:t>Diagnostic de la R &amp; D et de l’innovation en Algérie </a:t>
            </a:r>
            <a:endParaRPr lang="en-US" sz="2800" b="1" dirty="0">
              <a:solidFill>
                <a:schemeClr val="tx1"/>
              </a:solidFill>
            </a:endParaRPr>
          </a:p>
        </p:txBody>
      </p:sp>
      <p:pic>
        <p:nvPicPr>
          <p:cNvPr id="7" name="Content Placeholder 6"/>
          <p:cNvPicPr>
            <a:picLocks noGrp="1" noChangeAspect="1"/>
          </p:cNvPicPr>
          <p:nvPr>
            <p:ph idx="1"/>
          </p:nvPr>
        </p:nvPicPr>
        <p:blipFill>
          <a:blip r:embed="rId2"/>
          <a:stretch>
            <a:fillRect/>
          </a:stretch>
        </p:blipFill>
        <p:spPr>
          <a:xfrm>
            <a:off x="345988" y="807308"/>
            <a:ext cx="11640065" cy="5988908"/>
          </a:xfrm>
          <a:prstGeom prst="rect">
            <a:avLst/>
          </a:prstGeom>
        </p:spPr>
      </p:pic>
    </p:spTree>
    <p:extLst>
      <p:ext uri="{BB962C8B-B14F-4D97-AF65-F5344CB8AC3E}">
        <p14:creationId xmlns:p14="http://schemas.microsoft.com/office/powerpoint/2010/main" val="3344020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22837"/>
            <a:ext cx="9519379" cy="510134"/>
          </a:xfrm>
        </p:spPr>
        <p:txBody>
          <a:bodyPr>
            <a:noAutofit/>
          </a:bodyPr>
          <a:lstStyle/>
          <a:p>
            <a:pPr algn="ctr"/>
            <a:r>
              <a:rPr lang="fr-FR" sz="2800" b="1" dirty="0">
                <a:solidFill>
                  <a:schemeClr val="tx1"/>
                </a:solidFill>
              </a:rPr>
              <a:t>Diagnostic de la R &amp; D et de l’innovation en Algérie </a:t>
            </a:r>
            <a:endParaRPr lang="en-US" sz="2800" b="1" dirty="0">
              <a:solidFill>
                <a:schemeClr val="tx1"/>
              </a:solidFill>
            </a:endParaRPr>
          </a:p>
        </p:txBody>
      </p:sp>
      <p:pic>
        <p:nvPicPr>
          <p:cNvPr id="4" name="Content Placeholder 3"/>
          <p:cNvPicPr>
            <a:picLocks noGrp="1" noChangeAspect="1"/>
          </p:cNvPicPr>
          <p:nvPr>
            <p:ph idx="1"/>
          </p:nvPr>
        </p:nvPicPr>
        <p:blipFill>
          <a:blip r:embed="rId2"/>
          <a:stretch>
            <a:fillRect/>
          </a:stretch>
        </p:blipFill>
        <p:spPr>
          <a:xfrm>
            <a:off x="354226" y="840259"/>
            <a:ext cx="11574163" cy="5840627"/>
          </a:xfrm>
          <a:prstGeom prst="rect">
            <a:avLst/>
          </a:prstGeom>
        </p:spPr>
      </p:pic>
    </p:spTree>
    <p:extLst>
      <p:ext uri="{BB962C8B-B14F-4D97-AF65-F5344CB8AC3E}">
        <p14:creationId xmlns:p14="http://schemas.microsoft.com/office/powerpoint/2010/main" val="3641647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22837"/>
            <a:ext cx="9519379" cy="510134"/>
          </a:xfrm>
        </p:spPr>
        <p:txBody>
          <a:bodyPr>
            <a:noAutofit/>
          </a:bodyPr>
          <a:lstStyle/>
          <a:p>
            <a:pPr algn="ctr"/>
            <a:r>
              <a:rPr lang="fr-FR" sz="2800" b="1" dirty="0">
                <a:solidFill>
                  <a:schemeClr val="tx1"/>
                </a:solidFill>
              </a:rPr>
              <a:t>Diagnostic de la R &amp; D et de l’innovation en Algérie </a:t>
            </a:r>
            <a:endParaRPr lang="en-US" sz="2800" b="1" dirty="0">
              <a:solidFill>
                <a:schemeClr val="tx1"/>
              </a:solidFill>
            </a:endParaRPr>
          </a:p>
        </p:txBody>
      </p:sp>
      <p:pic>
        <p:nvPicPr>
          <p:cNvPr id="7" name="Content Placeholder 6"/>
          <p:cNvPicPr>
            <a:picLocks noGrp="1" noChangeAspect="1"/>
          </p:cNvPicPr>
          <p:nvPr>
            <p:ph idx="1"/>
          </p:nvPr>
        </p:nvPicPr>
        <p:blipFill>
          <a:blip r:embed="rId2"/>
          <a:stretch>
            <a:fillRect/>
          </a:stretch>
        </p:blipFill>
        <p:spPr>
          <a:xfrm>
            <a:off x="222422" y="840259"/>
            <a:ext cx="11681253" cy="5782963"/>
          </a:xfrm>
          <a:prstGeom prst="rect">
            <a:avLst/>
          </a:prstGeom>
        </p:spPr>
      </p:pic>
    </p:spTree>
    <p:extLst>
      <p:ext uri="{BB962C8B-B14F-4D97-AF65-F5344CB8AC3E}">
        <p14:creationId xmlns:p14="http://schemas.microsoft.com/office/powerpoint/2010/main" val="3253159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22837"/>
            <a:ext cx="9519379" cy="510134"/>
          </a:xfrm>
        </p:spPr>
        <p:txBody>
          <a:bodyPr>
            <a:noAutofit/>
          </a:bodyPr>
          <a:lstStyle/>
          <a:p>
            <a:pPr algn="ctr"/>
            <a:r>
              <a:rPr lang="fr-FR" sz="2800" b="1" dirty="0">
                <a:solidFill>
                  <a:schemeClr val="tx1"/>
                </a:solidFill>
              </a:rPr>
              <a:t>Diagnostic de la R &amp; D et de l’innovation en Algérie </a:t>
            </a:r>
            <a:endParaRPr lang="en-US" sz="2800" b="1" dirty="0">
              <a:solidFill>
                <a:schemeClr val="tx1"/>
              </a:solidFill>
            </a:endParaRPr>
          </a:p>
        </p:txBody>
      </p:sp>
      <p:sp>
        <p:nvSpPr>
          <p:cNvPr id="3" name="Content Placeholder 2"/>
          <p:cNvSpPr>
            <a:spLocks noGrp="1"/>
          </p:cNvSpPr>
          <p:nvPr>
            <p:ph idx="1"/>
          </p:nvPr>
        </p:nvSpPr>
        <p:spPr>
          <a:xfrm>
            <a:off x="677334" y="1507524"/>
            <a:ext cx="10600266" cy="4533838"/>
          </a:xfrm>
        </p:spPr>
        <p:txBody>
          <a:bodyPr/>
          <a:lstStyle/>
          <a:p>
            <a:pPr algn="just"/>
            <a:r>
              <a:rPr lang="fr-FR" sz="2800" dirty="0"/>
              <a:t>Du point de vue de l’innovation, le rapport </a:t>
            </a:r>
            <a:r>
              <a:rPr lang="fr-FR" sz="2800" dirty="0" smtClean="0"/>
              <a:t>2020 </a:t>
            </a:r>
            <a:r>
              <a:rPr lang="fr-FR" sz="2800" dirty="0"/>
              <a:t>de l’indice mondial de l’innovation (The Global Innovation Index-GII) </a:t>
            </a:r>
            <a:r>
              <a:rPr lang="fr-FR" sz="2800" dirty="0" smtClean="0"/>
              <a:t>publié par l’organisation mondiale de la propriété intellectuelle (WIPO) (classe </a:t>
            </a:r>
            <a:r>
              <a:rPr lang="fr-FR" sz="2800" dirty="0"/>
              <a:t>l’Algérie à la  </a:t>
            </a:r>
            <a:r>
              <a:rPr lang="fr-FR" sz="2800" dirty="0" smtClean="0"/>
              <a:t>121</a:t>
            </a:r>
            <a:r>
              <a:rPr lang="fr-FR" sz="2800" baseline="30000" dirty="0" smtClean="0"/>
              <a:t>éme</a:t>
            </a:r>
            <a:r>
              <a:rPr lang="fr-FR" sz="2800" dirty="0" smtClean="0"/>
              <a:t> </a:t>
            </a:r>
            <a:r>
              <a:rPr lang="fr-FR" sz="2800" dirty="0"/>
              <a:t>place sur </a:t>
            </a:r>
            <a:r>
              <a:rPr lang="fr-FR" sz="2800" dirty="0" smtClean="0"/>
              <a:t>131 </a:t>
            </a:r>
            <a:r>
              <a:rPr lang="fr-FR" sz="2800" dirty="0"/>
              <a:t>pays, </a:t>
            </a:r>
            <a:r>
              <a:rPr lang="fr-FR" sz="2800" dirty="0" smtClean="0"/>
              <a:t>avec une note de 19,48 sur 100.</a:t>
            </a:r>
          </a:p>
          <a:p>
            <a:pPr marL="0" indent="0">
              <a:buNone/>
            </a:pPr>
            <a:endParaRPr lang="fr-FR" sz="2800" dirty="0" smtClean="0"/>
          </a:p>
          <a:p>
            <a:r>
              <a:rPr lang="fr-FR" sz="2800" dirty="0" smtClean="0"/>
              <a:t>la </a:t>
            </a:r>
            <a:r>
              <a:rPr lang="fr-FR" sz="2800" dirty="0"/>
              <a:t>Tunisie </a:t>
            </a:r>
            <a:r>
              <a:rPr lang="fr-FR" sz="2800" dirty="0" smtClean="0"/>
              <a:t>(65</a:t>
            </a:r>
            <a:r>
              <a:rPr lang="fr-FR" sz="2800" baseline="30000" dirty="0" smtClean="0"/>
              <a:t>éme</a:t>
            </a:r>
            <a:r>
              <a:rPr lang="fr-FR" sz="2800" dirty="0" smtClean="0"/>
              <a:t>), le </a:t>
            </a:r>
            <a:r>
              <a:rPr lang="fr-FR" sz="2800" dirty="0"/>
              <a:t>Maroc (</a:t>
            </a:r>
            <a:r>
              <a:rPr lang="fr-FR" sz="2800" dirty="0" smtClean="0"/>
              <a:t>75</a:t>
            </a:r>
            <a:r>
              <a:rPr lang="fr-FR" sz="2800" baseline="30000" dirty="0" smtClean="0"/>
              <a:t>éme</a:t>
            </a:r>
            <a:r>
              <a:rPr lang="fr-FR" sz="2800" dirty="0" smtClean="0"/>
              <a:t>), la Jordanie (81</a:t>
            </a:r>
            <a:r>
              <a:rPr lang="fr-FR" sz="2800" baseline="30000" dirty="0" smtClean="0"/>
              <a:t>éme</a:t>
            </a:r>
            <a:r>
              <a:rPr lang="fr-FR" sz="2800" dirty="0"/>
              <a:t>), </a:t>
            </a:r>
            <a:r>
              <a:rPr lang="fr-FR" sz="2800" dirty="0" smtClean="0"/>
              <a:t>l’Egypte (96</a:t>
            </a:r>
            <a:r>
              <a:rPr lang="fr-FR" sz="2800" baseline="30000" dirty="0" smtClean="0"/>
              <a:t>éme</a:t>
            </a:r>
            <a:r>
              <a:rPr lang="fr-FR" sz="2800" dirty="0" smtClean="0"/>
              <a:t>) .</a:t>
            </a:r>
            <a:endParaRPr lang="en-US" sz="2800" dirty="0"/>
          </a:p>
          <a:p>
            <a:endParaRPr lang="en-US" dirty="0"/>
          </a:p>
        </p:txBody>
      </p:sp>
    </p:spTree>
    <p:extLst>
      <p:ext uri="{BB962C8B-B14F-4D97-AF65-F5344CB8AC3E}">
        <p14:creationId xmlns:p14="http://schemas.microsoft.com/office/powerpoint/2010/main" val="914043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22837"/>
            <a:ext cx="9519379" cy="510134"/>
          </a:xfrm>
        </p:spPr>
        <p:txBody>
          <a:bodyPr>
            <a:noAutofit/>
          </a:bodyPr>
          <a:lstStyle/>
          <a:p>
            <a:pPr algn="ctr"/>
            <a:r>
              <a:rPr lang="fr-FR" sz="2800" b="1" dirty="0" smtClean="0">
                <a:solidFill>
                  <a:schemeClr val="tx1"/>
                </a:solidFill>
              </a:rPr>
              <a:t>2.) Problématique de la </a:t>
            </a:r>
            <a:r>
              <a:rPr lang="fr-FR" sz="2800" b="1" dirty="0">
                <a:solidFill>
                  <a:schemeClr val="tx1"/>
                </a:solidFill>
              </a:rPr>
              <a:t>R &amp; D </a:t>
            </a:r>
            <a:r>
              <a:rPr lang="fr-FR" sz="2800" b="1" dirty="0" smtClean="0">
                <a:solidFill>
                  <a:schemeClr val="tx1"/>
                </a:solidFill>
              </a:rPr>
              <a:t>en Algérie </a:t>
            </a:r>
            <a:endParaRPr lang="en-US" sz="2800" b="1" dirty="0">
              <a:solidFill>
                <a:schemeClr val="tx1"/>
              </a:solidFill>
            </a:endParaRPr>
          </a:p>
        </p:txBody>
      </p:sp>
      <p:sp>
        <p:nvSpPr>
          <p:cNvPr id="3" name="Content Placeholder 2"/>
          <p:cNvSpPr>
            <a:spLocks noGrp="1"/>
          </p:cNvSpPr>
          <p:nvPr>
            <p:ph idx="1"/>
          </p:nvPr>
        </p:nvSpPr>
        <p:spPr>
          <a:xfrm>
            <a:off x="112487" y="1095632"/>
            <a:ext cx="11296918" cy="5762368"/>
          </a:xfrm>
        </p:spPr>
        <p:txBody>
          <a:bodyPr>
            <a:normAutofit fontScale="47500" lnSpcReduction="20000"/>
          </a:bodyPr>
          <a:lstStyle/>
          <a:p>
            <a:pPr algn="just"/>
            <a:r>
              <a:rPr lang="fr-FR" sz="5100" dirty="0"/>
              <a:t>Les éléments explicatifs de ce mauvais classement sont d’abord imputables </a:t>
            </a:r>
            <a:r>
              <a:rPr lang="fr-FR" sz="5100" b="1" dirty="0" smtClean="0"/>
              <a:t>aux faibles budgets </a:t>
            </a:r>
            <a:r>
              <a:rPr lang="fr-FR" sz="5100" b="1" dirty="0"/>
              <a:t>(publics et privés) consacrés aux travaux de recherche développement</a:t>
            </a:r>
            <a:r>
              <a:rPr lang="fr-FR" sz="5100" dirty="0"/>
              <a:t> que nous avons évoqués </a:t>
            </a:r>
            <a:r>
              <a:rPr lang="fr-FR" sz="5100" dirty="0" smtClean="0"/>
              <a:t>précédemment. </a:t>
            </a:r>
          </a:p>
          <a:p>
            <a:pPr algn="just"/>
            <a:r>
              <a:rPr lang="fr-FR" sz="5100" dirty="0" smtClean="0"/>
              <a:t>De plus ce </a:t>
            </a:r>
            <a:r>
              <a:rPr lang="fr-FR" sz="5100" dirty="0"/>
              <a:t>classement </a:t>
            </a:r>
            <a:r>
              <a:rPr lang="fr-FR" sz="5100" dirty="0" smtClean="0"/>
              <a:t>intègre se </a:t>
            </a:r>
            <a:r>
              <a:rPr lang="fr-FR" sz="5100" dirty="0"/>
              <a:t>focalise de plus en plus sur </a:t>
            </a:r>
            <a:r>
              <a:rPr lang="fr-FR" sz="5100" b="1" u="sng" dirty="0"/>
              <a:t>l'interaction entre les divers agents du système d'innovation</a:t>
            </a:r>
            <a:r>
              <a:rPr lang="fr-FR" sz="5100" dirty="0"/>
              <a:t> (entreprises, secteur public, enseignement supérieur et société). </a:t>
            </a:r>
            <a:endParaRPr lang="en-US" sz="5100" dirty="0"/>
          </a:p>
          <a:p>
            <a:pPr marL="0" indent="0" algn="just">
              <a:buNone/>
            </a:pPr>
            <a:endParaRPr lang="fr-FR" sz="5100" dirty="0" smtClean="0"/>
          </a:p>
          <a:p>
            <a:pPr algn="just"/>
            <a:r>
              <a:rPr lang="fr-FR" sz="5100" dirty="0" smtClean="0"/>
              <a:t>Pourtant l'Algérie </a:t>
            </a:r>
            <a:r>
              <a:rPr lang="fr-FR" sz="5100" dirty="0"/>
              <a:t>compte plus de </a:t>
            </a:r>
            <a:r>
              <a:rPr lang="fr-FR" sz="5100" b="1" dirty="0"/>
              <a:t>36.000 </a:t>
            </a:r>
            <a:r>
              <a:rPr lang="fr-FR" sz="5100" dirty="0"/>
              <a:t>chercheurs en activité à travers </a:t>
            </a:r>
            <a:r>
              <a:rPr lang="fr-FR" sz="5100" b="1" dirty="0"/>
              <a:t>1.470 laboratoires </a:t>
            </a:r>
            <a:r>
              <a:rPr lang="fr-FR" sz="5100" b="1" dirty="0" smtClean="0"/>
              <a:t>et centres de </a:t>
            </a:r>
            <a:r>
              <a:rPr lang="fr-FR" sz="5100" b="1" dirty="0"/>
              <a:t>recherche </a:t>
            </a:r>
            <a:r>
              <a:rPr lang="fr-FR" sz="5100" dirty="0" smtClean="0"/>
              <a:t>encadrés </a:t>
            </a:r>
            <a:r>
              <a:rPr lang="fr-FR" sz="5100" dirty="0"/>
              <a:t>par plus de </a:t>
            </a:r>
            <a:r>
              <a:rPr lang="fr-FR" sz="5100" b="1" dirty="0"/>
              <a:t>2.600</a:t>
            </a:r>
            <a:r>
              <a:rPr lang="fr-FR" sz="5100" dirty="0"/>
              <a:t> chercheurs </a:t>
            </a:r>
            <a:r>
              <a:rPr lang="fr-FR" sz="5100" dirty="0" smtClean="0"/>
              <a:t>permanents</a:t>
            </a:r>
            <a:r>
              <a:rPr lang="fr-FR" sz="5100" dirty="0"/>
              <a:t> </a:t>
            </a:r>
            <a:r>
              <a:rPr lang="fr-FR" sz="5100" dirty="0" smtClean="0"/>
              <a:t>et, on </a:t>
            </a:r>
            <a:r>
              <a:rPr lang="fr-FR" sz="5100" dirty="0"/>
              <a:t>dénombre </a:t>
            </a:r>
            <a:r>
              <a:rPr lang="fr-FR" sz="5100" b="1" dirty="0"/>
              <a:t>357 </a:t>
            </a:r>
            <a:r>
              <a:rPr lang="fr-FR" sz="5100" dirty="0"/>
              <a:t>travaux de recherche qui peuvent être </a:t>
            </a:r>
            <a:r>
              <a:rPr lang="fr-FR" sz="5100" dirty="0" smtClean="0"/>
              <a:t>exploités immédiatement </a:t>
            </a:r>
            <a:r>
              <a:rPr lang="fr-FR" sz="5100" dirty="0"/>
              <a:t>par nombre de secteurs économiques (</a:t>
            </a:r>
            <a:r>
              <a:rPr lang="fr-FR" sz="5100" b="1" dirty="0" smtClean="0"/>
              <a:t>source APS : </a:t>
            </a:r>
            <a:r>
              <a:rPr lang="fr-FR" sz="5100" b="1" dirty="0"/>
              <a:t>CIM </a:t>
            </a:r>
            <a:r>
              <a:rPr lang="fr-FR" sz="5100" b="1" dirty="0" smtClean="0"/>
              <a:t>du 26 Octobre 2019 consacré </a:t>
            </a:r>
            <a:r>
              <a:rPr lang="fr-FR" sz="5100" b="1" dirty="0"/>
              <a:t>à la promotion de la recherche et du développement dans les </a:t>
            </a:r>
            <a:r>
              <a:rPr lang="fr-FR" sz="5100" b="1" dirty="0" smtClean="0"/>
              <a:t>entreprises);</a:t>
            </a:r>
            <a:endParaRPr lang="fr-FR" sz="5100" dirty="0" smtClean="0"/>
          </a:p>
          <a:p>
            <a:pPr marL="0" indent="0" algn="just">
              <a:buNone/>
            </a:pPr>
            <a:endParaRPr lang="fr-FR" sz="5100" b="1" dirty="0" smtClean="0"/>
          </a:p>
          <a:p>
            <a:pPr algn="just"/>
            <a:r>
              <a:rPr lang="fr-FR" sz="5100" b="1" u="sng" dirty="0" smtClean="0"/>
              <a:t>Enfin, 98% de ces chercheurs se trouvent au sein des universités et centres de recherche dépendant du MESRS et très peu dans les entreprises</a:t>
            </a:r>
          </a:p>
          <a:p>
            <a:pPr marL="0" indent="0" algn="just">
              <a:buNone/>
            </a:pPr>
            <a:endParaRPr lang="fr-FR" sz="3800" b="1" dirty="0"/>
          </a:p>
          <a:p>
            <a:pPr marL="0" indent="0" algn="just">
              <a:buNone/>
            </a:pPr>
            <a:endParaRPr lang="fr-FR" sz="1400" b="1" dirty="0" smtClean="0"/>
          </a:p>
          <a:p>
            <a:pPr marL="0" indent="0" algn="just">
              <a:buNone/>
            </a:pPr>
            <a:endParaRPr lang="fr-FR" sz="1400" b="1" dirty="0"/>
          </a:p>
          <a:p>
            <a:pPr marL="0" indent="0" algn="just">
              <a:buNone/>
            </a:pPr>
            <a:endParaRPr lang="fr-FR" sz="1400" b="1" dirty="0" smtClean="0"/>
          </a:p>
          <a:p>
            <a:pPr marL="457200" indent="-457200" algn="just">
              <a:buFont typeface="+mj-lt"/>
              <a:buAutoNum type="arabicPeriod" startAt="4"/>
            </a:pPr>
            <a:endParaRPr lang="fr-FR" sz="1400" b="1" dirty="0"/>
          </a:p>
          <a:p>
            <a:pPr marL="457200" indent="-457200" algn="just">
              <a:buFont typeface="+mj-lt"/>
              <a:buAutoNum type="arabicPeriod" startAt="4"/>
            </a:pPr>
            <a:endParaRPr lang="en-US" sz="2400" dirty="0"/>
          </a:p>
          <a:p>
            <a:pPr algn="just">
              <a:buFont typeface="+mj-lt"/>
              <a:buAutoNum type="arabicPeriod" startAt="4"/>
            </a:pPr>
            <a:endParaRPr lang="en-US" sz="2400" dirty="0"/>
          </a:p>
        </p:txBody>
      </p:sp>
    </p:spTree>
    <p:extLst>
      <p:ext uri="{BB962C8B-B14F-4D97-AF65-F5344CB8AC3E}">
        <p14:creationId xmlns:p14="http://schemas.microsoft.com/office/powerpoint/2010/main" val="2296373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22837"/>
            <a:ext cx="9519379" cy="510134"/>
          </a:xfrm>
        </p:spPr>
        <p:txBody>
          <a:bodyPr>
            <a:noAutofit/>
          </a:bodyPr>
          <a:lstStyle/>
          <a:p>
            <a:pPr algn="ctr"/>
            <a:r>
              <a:rPr lang="fr-FR" sz="2800" b="1" dirty="0" smtClean="0">
                <a:solidFill>
                  <a:schemeClr val="tx1"/>
                </a:solidFill>
              </a:rPr>
              <a:t>2. Problématique de la </a:t>
            </a:r>
            <a:r>
              <a:rPr lang="fr-FR" sz="2800" b="1" dirty="0">
                <a:solidFill>
                  <a:schemeClr val="tx1"/>
                </a:solidFill>
              </a:rPr>
              <a:t>R &amp; D </a:t>
            </a:r>
            <a:r>
              <a:rPr lang="fr-FR" sz="2800" b="1" dirty="0" smtClean="0">
                <a:solidFill>
                  <a:schemeClr val="tx1"/>
                </a:solidFill>
              </a:rPr>
              <a:t>en Algérie (suite) </a:t>
            </a:r>
            <a:endParaRPr lang="en-US" sz="2800" b="1" dirty="0">
              <a:solidFill>
                <a:schemeClr val="tx1"/>
              </a:solidFill>
            </a:endParaRPr>
          </a:p>
        </p:txBody>
      </p:sp>
      <p:sp>
        <p:nvSpPr>
          <p:cNvPr id="3" name="Content Placeholder 2"/>
          <p:cNvSpPr>
            <a:spLocks noGrp="1"/>
          </p:cNvSpPr>
          <p:nvPr>
            <p:ph idx="1"/>
          </p:nvPr>
        </p:nvSpPr>
        <p:spPr>
          <a:xfrm>
            <a:off x="112487" y="1235676"/>
            <a:ext cx="10975644" cy="5379308"/>
          </a:xfrm>
        </p:spPr>
        <p:txBody>
          <a:bodyPr>
            <a:normAutofit fontScale="92500"/>
          </a:bodyPr>
          <a:lstStyle/>
          <a:p>
            <a:pPr algn="just"/>
            <a:r>
              <a:rPr lang="fr-FR" sz="2400" dirty="0" smtClean="0"/>
              <a:t>Or, un système </a:t>
            </a:r>
            <a:r>
              <a:rPr lang="fr-FR" sz="2400" dirty="0"/>
              <a:t>national d’innovation </a:t>
            </a:r>
            <a:r>
              <a:rPr lang="fr-FR" sz="2400" dirty="0" smtClean="0"/>
              <a:t>doit être conçu </a:t>
            </a:r>
            <a:r>
              <a:rPr lang="fr-FR" sz="2400" dirty="0"/>
              <a:t>comme : « </a:t>
            </a:r>
            <a:r>
              <a:rPr lang="fr-FR" sz="2400" b="1" dirty="0"/>
              <a:t>un ensemble d’institutions distinctes qui ensemble ou indirectement contribuent au développement et à la diffusion des nouvelles technologies et qui fournissent un réseau à l’intérieur duquel les gouvernements construisent et appliquent leur politique afin d’influencer le processus d’innovation</a:t>
            </a:r>
            <a:r>
              <a:rPr lang="fr-FR" sz="2400" dirty="0"/>
              <a:t> »</a:t>
            </a:r>
            <a:r>
              <a:rPr lang="en-US" sz="2400" dirty="0"/>
              <a:t> </a:t>
            </a:r>
            <a:r>
              <a:rPr lang="fr-FR" sz="2400" dirty="0" err="1"/>
              <a:t>Metcalfe</a:t>
            </a:r>
            <a:r>
              <a:rPr lang="fr-FR" sz="2400" dirty="0"/>
              <a:t> (1992</a:t>
            </a:r>
            <a:r>
              <a:rPr lang="fr-FR" sz="2400" dirty="0" smtClean="0"/>
              <a:t>).</a:t>
            </a:r>
          </a:p>
          <a:p>
            <a:pPr marL="0" indent="0" algn="just">
              <a:buNone/>
            </a:pPr>
            <a:endParaRPr lang="fr-FR" sz="1000" dirty="0" smtClean="0"/>
          </a:p>
          <a:p>
            <a:pPr algn="just"/>
            <a:r>
              <a:rPr lang="fr-FR" sz="2400" dirty="0"/>
              <a:t>En Algérie, </a:t>
            </a:r>
            <a:r>
              <a:rPr lang="fr-FR" sz="2400" dirty="0" smtClean="0"/>
              <a:t>nous avons deux </a:t>
            </a:r>
            <a:r>
              <a:rPr lang="fr-FR" sz="2400" dirty="0"/>
              <a:t>grandes approches de </a:t>
            </a:r>
            <a:r>
              <a:rPr lang="fr-FR" sz="2400" dirty="0">
                <a:solidFill>
                  <a:schemeClr val="tx1"/>
                </a:solidFill>
              </a:rPr>
              <a:t>R &amp; D </a:t>
            </a:r>
            <a:r>
              <a:rPr lang="fr-FR" sz="2400" dirty="0" smtClean="0"/>
              <a:t>(</a:t>
            </a:r>
            <a:r>
              <a:rPr lang="fr-FR" sz="2400" dirty="0"/>
              <a:t>recherche scientifique et </a:t>
            </a:r>
            <a:r>
              <a:rPr lang="fr-FR" sz="2400" dirty="0">
                <a:solidFill>
                  <a:schemeClr val="tx1"/>
                </a:solidFill>
              </a:rPr>
              <a:t>R &amp; D </a:t>
            </a:r>
            <a:r>
              <a:rPr lang="fr-FR" sz="2400" dirty="0" smtClean="0">
                <a:solidFill>
                  <a:schemeClr val="tx1"/>
                </a:solidFill>
              </a:rPr>
              <a:t>dans le </a:t>
            </a:r>
            <a:r>
              <a:rPr lang="fr-FR" sz="2400" dirty="0" smtClean="0"/>
              <a:t>secteur industriel), qui se </a:t>
            </a:r>
            <a:r>
              <a:rPr lang="fr-FR" sz="2400" dirty="0"/>
              <a:t>côtoient mais </a:t>
            </a:r>
            <a:r>
              <a:rPr lang="fr-FR" sz="2400" dirty="0" smtClean="0"/>
              <a:t>qui collaborent peu ou pas suffisamment, </a:t>
            </a:r>
            <a:r>
              <a:rPr lang="fr-FR" sz="2400" b="1" dirty="0" smtClean="0"/>
              <a:t>même </a:t>
            </a:r>
            <a:r>
              <a:rPr lang="fr-FR" sz="2400" b="1" dirty="0"/>
              <a:t>si la Loi n° 08-05 du 23 Février 2008 </a:t>
            </a:r>
            <a:r>
              <a:rPr lang="fr-FR" sz="2400" dirty="0"/>
              <a:t>portant loi d'orientation et de programme </a:t>
            </a:r>
            <a:r>
              <a:rPr lang="fr-FR" sz="2400" dirty="0" smtClean="0"/>
              <a:t>et </a:t>
            </a:r>
            <a:r>
              <a:rPr lang="fr-FR" sz="2400" dirty="0"/>
              <a:t>projection quinquennale sur la recherche scientifique et le </a:t>
            </a:r>
            <a:r>
              <a:rPr lang="fr-FR" sz="2400" dirty="0" smtClean="0"/>
              <a:t>développement </a:t>
            </a:r>
            <a:r>
              <a:rPr lang="fr-FR" sz="2400" dirty="0"/>
              <a:t>technologique 1998-2002 </a:t>
            </a:r>
            <a:r>
              <a:rPr lang="fr-FR" sz="2400" dirty="0" smtClean="0"/>
              <a:t>prévoit déjà en son article 17: ’</a:t>
            </a:r>
            <a:r>
              <a:rPr lang="fr-FR" sz="2400" b="1" dirty="0" smtClean="0"/>
              <a:t>’l'utilisation </a:t>
            </a:r>
            <a:r>
              <a:rPr lang="fr-FR" sz="2400" b="1" dirty="0"/>
              <a:t>effective, par les entreprises et organismes publics et </a:t>
            </a:r>
            <a:r>
              <a:rPr lang="fr-FR" sz="2400" b="1" dirty="0" smtClean="0"/>
              <a:t>privés</a:t>
            </a:r>
            <a:r>
              <a:rPr lang="fr-FR" sz="2400" b="1" dirty="0"/>
              <a:t>, des ressources humaines </a:t>
            </a:r>
            <a:r>
              <a:rPr lang="fr-FR" sz="2400" b="1" dirty="0" smtClean="0"/>
              <a:t>qualifiées </a:t>
            </a:r>
            <a:r>
              <a:rPr lang="fr-FR" sz="2400" b="1" dirty="0"/>
              <a:t>et du potentiel humain national d'expertise dans les </a:t>
            </a:r>
            <a:r>
              <a:rPr lang="fr-FR" sz="2400" b="1" dirty="0" smtClean="0"/>
              <a:t>activités menées </a:t>
            </a:r>
            <a:r>
              <a:rPr lang="fr-FR" sz="2400" b="1" dirty="0"/>
              <a:t>en </a:t>
            </a:r>
            <a:r>
              <a:rPr lang="fr-FR" sz="2400" b="1" dirty="0" smtClean="0"/>
              <a:t>réponse </a:t>
            </a:r>
            <a:r>
              <a:rPr lang="fr-FR" sz="2400" b="1" dirty="0"/>
              <a:t>aux exigences induites par les mutations </a:t>
            </a:r>
            <a:r>
              <a:rPr lang="fr-FR" sz="2400" b="1" dirty="0" smtClean="0"/>
              <a:t>socio-économiques’’.</a:t>
            </a:r>
            <a:endParaRPr lang="en-US" sz="2400" b="1" dirty="0"/>
          </a:p>
          <a:p>
            <a:pPr algn="just"/>
            <a:endParaRPr lang="en-US" sz="2400" b="1" dirty="0"/>
          </a:p>
          <a:p>
            <a:pPr marL="0" indent="0" algn="just">
              <a:buNone/>
            </a:pPr>
            <a:endParaRPr lang="fr-FR" sz="3800" b="1" dirty="0"/>
          </a:p>
          <a:p>
            <a:pPr marL="0" indent="0" algn="just">
              <a:buNone/>
            </a:pPr>
            <a:endParaRPr lang="fr-FR" sz="1400" b="1" dirty="0" smtClean="0"/>
          </a:p>
          <a:p>
            <a:pPr marL="0" indent="0" algn="just">
              <a:buNone/>
            </a:pPr>
            <a:endParaRPr lang="fr-FR" sz="1400" b="1" dirty="0"/>
          </a:p>
          <a:p>
            <a:pPr marL="0" indent="0" algn="just">
              <a:buNone/>
            </a:pPr>
            <a:endParaRPr lang="fr-FR" sz="1400" b="1" dirty="0" smtClean="0"/>
          </a:p>
          <a:p>
            <a:pPr marL="457200" indent="-457200" algn="just">
              <a:buFont typeface="+mj-lt"/>
              <a:buAutoNum type="arabicPeriod" startAt="4"/>
            </a:pPr>
            <a:endParaRPr lang="fr-FR" sz="1400" b="1" dirty="0"/>
          </a:p>
          <a:p>
            <a:pPr marL="457200" indent="-457200" algn="just">
              <a:buFont typeface="+mj-lt"/>
              <a:buAutoNum type="arabicPeriod" startAt="4"/>
            </a:pPr>
            <a:endParaRPr lang="en-US" sz="2400" dirty="0"/>
          </a:p>
          <a:p>
            <a:pPr algn="just">
              <a:buFont typeface="+mj-lt"/>
              <a:buAutoNum type="arabicPeriod" startAt="4"/>
            </a:pPr>
            <a:endParaRPr lang="en-US" sz="2400" dirty="0"/>
          </a:p>
        </p:txBody>
      </p:sp>
    </p:spTree>
    <p:extLst>
      <p:ext uri="{BB962C8B-B14F-4D97-AF65-F5344CB8AC3E}">
        <p14:creationId xmlns:p14="http://schemas.microsoft.com/office/powerpoint/2010/main" val="650047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12234</TotalTime>
  <Words>1006</Words>
  <Application>Microsoft Office PowerPoint</Application>
  <PresentationFormat>Widescreen</PresentationFormat>
  <Paragraphs>117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 3</vt:lpstr>
      <vt:lpstr>Facet</vt:lpstr>
      <vt:lpstr>Webinair ‘’les starts up leviers pour une agriculture intelligente’’</vt:lpstr>
      <vt:lpstr>Diagnostic de la R &amp; D et de l’innovation en Algérie </vt:lpstr>
      <vt:lpstr>Diagnostic de la R &amp; D et de l’innovation en Algérie </vt:lpstr>
      <vt:lpstr>Diagnostic de la R &amp; D et de l’innovation en Algérie </vt:lpstr>
      <vt:lpstr>Diagnostic de la R &amp; D et de l’innovation en Algérie </vt:lpstr>
      <vt:lpstr>Diagnostic de la R &amp; D et de l’innovation en Algérie </vt:lpstr>
      <vt:lpstr>Diagnostic de la R &amp; D et de l’innovation en Algérie </vt:lpstr>
      <vt:lpstr>2.) Problématique de la R &amp; D en Algérie </vt:lpstr>
      <vt:lpstr>2. Problématique de la R &amp; D en Algérie (suite) </vt:lpstr>
      <vt:lpstr>2. Problématique de la R &amp; D en Algérie (suite) </vt:lpstr>
      <vt:lpstr>3. Propositions pour renforcer le SNI</vt:lpstr>
      <vt:lpstr>3. Propositions pour renforcer le SNI (suite)</vt:lpstr>
      <vt:lpstr>3. Propositions pour renforcer le SNI (suite)</vt:lpstr>
      <vt:lpstr>3. Propositions pour renforcer le SNI (fin)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 des Nations Unies  pour l’Alimentation</dc:title>
  <dc:creator>Idir Bais</dc:creator>
  <cp:lastModifiedBy>Idir Bais</cp:lastModifiedBy>
  <cp:revision>168</cp:revision>
  <dcterms:created xsi:type="dcterms:W3CDTF">2020-02-23T17:35:50Z</dcterms:created>
  <dcterms:modified xsi:type="dcterms:W3CDTF">2021-03-04T12:17:13Z</dcterms:modified>
</cp:coreProperties>
</file>