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4" r:id="rId9"/>
    <p:sldId id="266" r:id="rId10"/>
    <p:sldId id="268" r:id="rId11"/>
    <p:sldId id="267" r:id="rId12"/>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zil BOUAIACH" initials="FB" lastIdx="3" clrIdx="0">
    <p:extLst>
      <p:ext uri="{19B8F6BF-5375-455C-9EA6-DF929625EA0E}">
        <p15:presenceInfo xmlns:p15="http://schemas.microsoft.com/office/powerpoint/2012/main" userId="1c40fe0097880d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D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2T11:05:03.046" idx="1">
    <p:pos x="7680" y="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02T11:05:03.046" idx="1">
    <p:pos x="7680" y="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DDF7E-4F5A-4CD3-B38E-A864ABD49759}" type="doc">
      <dgm:prSet loTypeId="urn:microsoft.com/office/officeart/2005/8/layout/matrix2" loCatId="matrix" qsTypeId="urn:microsoft.com/office/officeart/2005/8/quickstyle/simple1" qsCatId="simple" csTypeId="urn:microsoft.com/office/officeart/2005/8/colors/accent6_3" csCatId="accent6" phldr="1"/>
      <dgm:spPr/>
      <dgm:t>
        <a:bodyPr/>
        <a:lstStyle/>
        <a:p>
          <a:endParaRPr lang="fr-DZ"/>
        </a:p>
      </dgm:t>
    </dgm:pt>
    <dgm:pt modelId="{AB65CC99-D591-4E3C-B9E8-86F0F03901F8}">
      <dgm:prSet/>
      <dgm:spPr/>
      <dgm:t>
        <a:bodyPr anchor="ctr"/>
        <a:lstStyle/>
        <a:p>
          <a:pPr algn="ctr"/>
          <a:r>
            <a:rPr lang="fr-FR" dirty="0"/>
            <a:t>Agriculture </a:t>
          </a:r>
          <a:r>
            <a:rPr lang="fr-FR" dirty="0">
              <a:solidFill>
                <a:schemeClr val="tx1"/>
              </a:solidFill>
            </a:rPr>
            <a:t>via sa section SIPSA INNOV’</a:t>
          </a:r>
          <a:endParaRPr lang="fr-DZ" dirty="0">
            <a:solidFill>
              <a:schemeClr val="tx1"/>
            </a:solidFill>
          </a:endParaRPr>
        </a:p>
      </dgm:t>
    </dgm:pt>
    <dgm:pt modelId="{E6FAC299-E0AA-4B11-85DE-EA338F64E25A}" type="parTrans" cxnId="{EFCAF4BF-CE02-41ED-8659-2D8BC0A1EF6E}">
      <dgm:prSet/>
      <dgm:spPr/>
      <dgm:t>
        <a:bodyPr/>
        <a:lstStyle/>
        <a:p>
          <a:endParaRPr lang="fr-DZ"/>
        </a:p>
      </dgm:t>
    </dgm:pt>
    <dgm:pt modelId="{945D75FA-D9F9-4806-8119-93C9418675A6}" type="sibTrans" cxnId="{EFCAF4BF-CE02-41ED-8659-2D8BC0A1EF6E}">
      <dgm:prSet/>
      <dgm:spPr/>
      <dgm:t>
        <a:bodyPr/>
        <a:lstStyle/>
        <a:p>
          <a:endParaRPr lang="fr-DZ"/>
        </a:p>
      </dgm:t>
    </dgm:pt>
    <dgm:pt modelId="{1C8EE49C-461C-4444-8604-37C0BA1D2E7C}">
      <dgm:prSet/>
      <dgm:spPr/>
      <dgm:t>
        <a:bodyPr anchor="ctr"/>
        <a:lstStyle/>
        <a:p>
          <a:pPr algn="l"/>
          <a:endParaRPr lang="fr-DZ" dirty="0"/>
        </a:p>
      </dgm:t>
    </dgm:pt>
    <dgm:pt modelId="{F8DCAB08-1844-46C6-B371-378877D2DA98}" type="parTrans" cxnId="{C3C96344-A940-4002-8301-CF5EF8D77AE2}">
      <dgm:prSet/>
      <dgm:spPr/>
      <dgm:t>
        <a:bodyPr/>
        <a:lstStyle/>
        <a:p>
          <a:endParaRPr lang="fr-DZ"/>
        </a:p>
      </dgm:t>
    </dgm:pt>
    <dgm:pt modelId="{6BBCF1AD-C2DA-4D65-960A-55C41BAACA7D}" type="sibTrans" cxnId="{C3C96344-A940-4002-8301-CF5EF8D77AE2}">
      <dgm:prSet/>
      <dgm:spPr/>
      <dgm:t>
        <a:bodyPr/>
        <a:lstStyle/>
        <a:p>
          <a:endParaRPr lang="fr-DZ"/>
        </a:p>
      </dgm:t>
    </dgm:pt>
    <dgm:pt modelId="{3F5FB983-7DBB-4E41-B726-7642089258F9}">
      <dgm:prSet/>
      <dgm:spPr/>
      <dgm:t>
        <a:bodyPr/>
        <a:lstStyle/>
        <a:p>
          <a:endParaRPr lang="fr-DZ"/>
        </a:p>
      </dgm:t>
    </dgm:pt>
    <dgm:pt modelId="{DB590552-1107-4F75-B2DF-9E13BF066639}" type="parTrans" cxnId="{D1B99FED-409D-49E1-B9F2-30745944C72F}">
      <dgm:prSet/>
      <dgm:spPr/>
      <dgm:t>
        <a:bodyPr/>
        <a:lstStyle/>
        <a:p>
          <a:endParaRPr lang="fr-DZ"/>
        </a:p>
      </dgm:t>
    </dgm:pt>
    <dgm:pt modelId="{728BB64B-5B5B-462E-9D68-3C94DC9B233A}" type="sibTrans" cxnId="{D1B99FED-409D-49E1-B9F2-30745944C72F}">
      <dgm:prSet/>
      <dgm:spPr/>
      <dgm:t>
        <a:bodyPr/>
        <a:lstStyle/>
        <a:p>
          <a:endParaRPr lang="fr-DZ"/>
        </a:p>
      </dgm:t>
    </dgm:pt>
    <dgm:pt modelId="{B0B18BB8-242E-4F38-92E6-C1C132B52078}">
      <dgm:prSet custT="1"/>
      <dgm:spPr/>
      <dgm:t>
        <a:bodyPr/>
        <a:lstStyle/>
        <a:p>
          <a:pPr>
            <a:buFont typeface="Wingdings" panose="05000000000000000000" pitchFamily="2" charset="2"/>
            <a:buChar char="§"/>
          </a:pPr>
          <a:r>
            <a:rPr lang="fr-FR" sz="2800" i="1" dirty="0">
              <a:solidFill>
                <a:schemeClr val="bg1"/>
              </a:solidFill>
            </a:rPr>
            <a:t>Pêche et aquaculture </a:t>
          </a:r>
          <a:r>
            <a:rPr lang="fr-FR" sz="2800" i="1" dirty="0">
              <a:solidFill>
                <a:srgbClr val="000000"/>
              </a:solidFill>
            </a:rPr>
            <a:t>via sa section AQUA INNOV’</a:t>
          </a:r>
        </a:p>
      </dgm:t>
    </dgm:pt>
    <dgm:pt modelId="{F8DB3A16-A5FA-41AE-9274-9D90AE4A5FF4}" type="parTrans" cxnId="{E3346A87-115C-41C7-AD4B-0420A02BCDBE}">
      <dgm:prSet/>
      <dgm:spPr/>
      <dgm:t>
        <a:bodyPr/>
        <a:lstStyle/>
        <a:p>
          <a:endParaRPr lang="fr-DZ"/>
        </a:p>
      </dgm:t>
    </dgm:pt>
    <dgm:pt modelId="{800965D3-22EC-44E5-BFEC-CF136E986AC3}" type="sibTrans" cxnId="{E3346A87-115C-41C7-AD4B-0420A02BCDBE}">
      <dgm:prSet/>
      <dgm:spPr/>
      <dgm:t>
        <a:bodyPr/>
        <a:lstStyle/>
        <a:p>
          <a:endParaRPr lang="fr-DZ"/>
        </a:p>
      </dgm:t>
    </dgm:pt>
    <dgm:pt modelId="{5845B17A-5855-49C5-887D-305F1CFF04D4}">
      <dgm:prSet custT="1"/>
      <dgm:spPr/>
      <dgm:t>
        <a:bodyPr/>
        <a:lstStyle/>
        <a:p>
          <a:pPr>
            <a:buFont typeface="Wingdings" panose="05000000000000000000" pitchFamily="2" charset="2"/>
            <a:buChar char="§"/>
          </a:pPr>
          <a:r>
            <a:rPr lang="fr-FR" sz="2800" i="1" dirty="0">
              <a:solidFill>
                <a:schemeClr val="bg1"/>
              </a:solidFill>
            </a:rPr>
            <a:t>Agroalimentaire</a:t>
          </a:r>
          <a:r>
            <a:rPr lang="fr-FR" sz="2800" i="1" dirty="0">
              <a:solidFill>
                <a:srgbClr val="000000"/>
              </a:solidFill>
            </a:rPr>
            <a:t> via sa section AGRIFOOD INNOV’</a:t>
          </a:r>
        </a:p>
      </dgm:t>
    </dgm:pt>
    <dgm:pt modelId="{CC07FAD9-3893-46F4-9E6F-7C656FDC5D72}" type="parTrans" cxnId="{E822E315-1E3E-48CE-800D-66F38347AE1E}">
      <dgm:prSet/>
      <dgm:spPr/>
      <dgm:t>
        <a:bodyPr/>
        <a:lstStyle/>
        <a:p>
          <a:endParaRPr lang="fr-DZ"/>
        </a:p>
      </dgm:t>
    </dgm:pt>
    <dgm:pt modelId="{299E52E1-A49D-440C-9F00-361DBA4AD697}" type="sibTrans" cxnId="{E822E315-1E3E-48CE-800D-66F38347AE1E}">
      <dgm:prSet/>
      <dgm:spPr/>
      <dgm:t>
        <a:bodyPr/>
        <a:lstStyle/>
        <a:p>
          <a:endParaRPr lang="fr-DZ"/>
        </a:p>
      </dgm:t>
    </dgm:pt>
    <dgm:pt modelId="{927DEF2E-09C1-4F2A-A7BC-CB32A298706D}">
      <dgm:prSet custT="1"/>
      <dgm:spPr/>
      <dgm:t>
        <a:bodyPr/>
        <a:lstStyle/>
        <a:p>
          <a:pPr>
            <a:buFont typeface="Wingdings" panose="05000000000000000000" pitchFamily="2" charset="2"/>
            <a:buChar char="§"/>
          </a:pPr>
          <a:r>
            <a:rPr lang="fr-FR" sz="2800" i="1" dirty="0">
              <a:solidFill>
                <a:schemeClr val="bg1"/>
              </a:solidFill>
            </a:rPr>
            <a:t>Agroécologie</a:t>
          </a:r>
          <a:r>
            <a:rPr lang="fr-FR" sz="2800" i="1" dirty="0">
              <a:solidFill>
                <a:srgbClr val="000000"/>
              </a:solidFill>
            </a:rPr>
            <a:t> via sa section AGROECO INNOV’</a:t>
          </a:r>
        </a:p>
      </dgm:t>
    </dgm:pt>
    <dgm:pt modelId="{60314394-2E7D-42CA-9493-70BC30EB11EE}" type="parTrans" cxnId="{F90F1FED-417B-4C80-9263-CA1EB037CF61}">
      <dgm:prSet/>
      <dgm:spPr/>
      <dgm:t>
        <a:bodyPr/>
        <a:lstStyle/>
        <a:p>
          <a:endParaRPr lang="fr-DZ"/>
        </a:p>
      </dgm:t>
    </dgm:pt>
    <dgm:pt modelId="{594588B2-892C-4D2C-9E9B-D32C8953C7E0}" type="sibTrans" cxnId="{F90F1FED-417B-4C80-9263-CA1EB037CF61}">
      <dgm:prSet/>
      <dgm:spPr/>
      <dgm:t>
        <a:bodyPr/>
        <a:lstStyle/>
        <a:p>
          <a:endParaRPr lang="fr-DZ"/>
        </a:p>
      </dgm:t>
    </dgm:pt>
    <dgm:pt modelId="{87113DB2-CFD3-4CEF-B2AE-B294348F4E01}" type="pres">
      <dgm:prSet presAssocID="{335DDF7E-4F5A-4CD3-B38E-A864ABD49759}" presName="matrix" presStyleCnt="0">
        <dgm:presLayoutVars>
          <dgm:chMax val="1"/>
          <dgm:dir/>
          <dgm:resizeHandles val="exact"/>
        </dgm:presLayoutVars>
      </dgm:prSet>
      <dgm:spPr/>
    </dgm:pt>
    <dgm:pt modelId="{4C2A714E-094A-4FC2-9771-F9ADA7CA22B1}" type="pres">
      <dgm:prSet presAssocID="{335DDF7E-4F5A-4CD3-B38E-A864ABD49759}" presName="axisShape" presStyleLbl="bgShp" presStyleIdx="0" presStyleCnt="1"/>
      <dgm:spPr/>
    </dgm:pt>
    <dgm:pt modelId="{71E8E0F2-88C0-42CC-B381-65CEBC0D8108}" type="pres">
      <dgm:prSet presAssocID="{335DDF7E-4F5A-4CD3-B38E-A864ABD49759}" presName="rect1" presStyleLbl="node1" presStyleIdx="0" presStyleCnt="4" custScaleX="270387" custScaleY="96695" custLinFactNeighborX="-90671" custLinFactNeighborY="-1349">
        <dgm:presLayoutVars>
          <dgm:chMax val="0"/>
          <dgm:chPref val="0"/>
          <dgm:bulletEnabled val="1"/>
        </dgm:presLayoutVars>
      </dgm:prSet>
      <dgm:spPr/>
    </dgm:pt>
    <dgm:pt modelId="{01469EC5-F13D-415C-BEE8-B007F08CF7E6}" type="pres">
      <dgm:prSet presAssocID="{335DDF7E-4F5A-4CD3-B38E-A864ABD49759}" presName="rect2" presStyleLbl="node1" presStyleIdx="1" presStyleCnt="4" custScaleX="261386" custScaleY="96371" custLinFactNeighborX="99605" custLinFactNeighborY="-1187">
        <dgm:presLayoutVars>
          <dgm:chMax val="0"/>
          <dgm:chPref val="0"/>
          <dgm:bulletEnabled val="1"/>
        </dgm:presLayoutVars>
      </dgm:prSet>
      <dgm:spPr/>
    </dgm:pt>
    <dgm:pt modelId="{EBCA1C22-7FE4-4247-8FE5-01F30365AF3D}" type="pres">
      <dgm:prSet presAssocID="{335DDF7E-4F5A-4CD3-B38E-A864ABD49759}" presName="rect3" presStyleLbl="node1" presStyleIdx="2" presStyleCnt="4" custScaleX="271187" custScaleY="105059" custLinFactNeighborX="-89268" custLinFactNeighborY="1505">
        <dgm:presLayoutVars>
          <dgm:chMax val="0"/>
          <dgm:chPref val="0"/>
          <dgm:bulletEnabled val="1"/>
        </dgm:presLayoutVars>
      </dgm:prSet>
      <dgm:spPr/>
    </dgm:pt>
    <dgm:pt modelId="{74A6C1B6-0C3B-4D5C-87CF-3B88147240BC}" type="pres">
      <dgm:prSet presAssocID="{335DDF7E-4F5A-4CD3-B38E-A864ABD49759}" presName="rect4" presStyleLbl="node1" presStyleIdx="3" presStyleCnt="4" custScaleX="262956" custScaleY="101202" custLinFactNeighborX="98994" custLinFactNeighborY="2681">
        <dgm:presLayoutVars>
          <dgm:chMax val="0"/>
          <dgm:chPref val="0"/>
          <dgm:bulletEnabled val="1"/>
        </dgm:presLayoutVars>
      </dgm:prSet>
      <dgm:spPr/>
    </dgm:pt>
  </dgm:ptLst>
  <dgm:cxnLst>
    <dgm:cxn modelId="{E822E315-1E3E-48CE-800D-66F38347AE1E}" srcId="{335DDF7E-4F5A-4CD3-B38E-A864ABD49759}" destId="{5845B17A-5855-49C5-887D-305F1CFF04D4}" srcOrd="2" destOrd="0" parTransId="{CC07FAD9-3893-46F4-9E6F-7C656FDC5D72}" sibTransId="{299E52E1-A49D-440C-9F00-361DBA4AD697}"/>
    <dgm:cxn modelId="{9C9D8B26-1B77-49AF-AA94-D009DDC0F61D}" type="presOf" srcId="{AB65CC99-D591-4E3C-B9E8-86F0F03901F8}" destId="{71E8E0F2-88C0-42CC-B381-65CEBC0D8108}" srcOrd="0" destOrd="0" presId="urn:microsoft.com/office/officeart/2005/8/layout/matrix2"/>
    <dgm:cxn modelId="{4C42D636-3879-47E1-845E-3D813280D093}" type="presOf" srcId="{1C8EE49C-461C-4444-8604-37C0BA1D2E7C}" destId="{71E8E0F2-88C0-42CC-B381-65CEBC0D8108}" srcOrd="0" destOrd="1" presId="urn:microsoft.com/office/officeart/2005/8/layout/matrix2"/>
    <dgm:cxn modelId="{6E4FF942-47F2-43C4-9048-7AB10A69BA83}" type="presOf" srcId="{5845B17A-5855-49C5-887D-305F1CFF04D4}" destId="{EBCA1C22-7FE4-4247-8FE5-01F30365AF3D}" srcOrd="0" destOrd="0" presId="urn:microsoft.com/office/officeart/2005/8/layout/matrix2"/>
    <dgm:cxn modelId="{C3C96344-A940-4002-8301-CF5EF8D77AE2}" srcId="{AB65CC99-D591-4E3C-B9E8-86F0F03901F8}" destId="{1C8EE49C-461C-4444-8604-37C0BA1D2E7C}" srcOrd="0" destOrd="0" parTransId="{F8DCAB08-1844-46C6-B371-378877D2DA98}" sibTransId="{6BBCF1AD-C2DA-4D65-960A-55C41BAACA7D}"/>
    <dgm:cxn modelId="{BFEA144C-0A6B-4F06-B3FE-C58B3620D5B3}" type="presOf" srcId="{335DDF7E-4F5A-4CD3-B38E-A864ABD49759}" destId="{87113DB2-CFD3-4CEF-B2AE-B294348F4E01}" srcOrd="0" destOrd="0" presId="urn:microsoft.com/office/officeart/2005/8/layout/matrix2"/>
    <dgm:cxn modelId="{461E6176-2236-4338-9A58-80D1B67915D2}" type="presOf" srcId="{B0B18BB8-242E-4F38-92E6-C1C132B52078}" destId="{01469EC5-F13D-415C-BEE8-B007F08CF7E6}" srcOrd="0" destOrd="0" presId="urn:microsoft.com/office/officeart/2005/8/layout/matrix2"/>
    <dgm:cxn modelId="{E3346A87-115C-41C7-AD4B-0420A02BCDBE}" srcId="{335DDF7E-4F5A-4CD3-B38E-A864ABD49759}" destId="{B0B18BB8-242E-4F38-92E6-C1C132B52078}" srcOrd="1" destOrd="0" parTransId="{F8DB3A16-A5FA-41AE-9274-9D90AE4A5FF4}" sibTransId="{800965D3-22EC-44E5-BFEC-CF136E986AC3}"/>
    <dgm:cxn modelId="{9A45AC98-A194-4F4C-8BFF-4FD42DC67A46}" type="presOf" srcId="{927DEF2E-09C1-4F2A-A7BC-CB32A298706D}" destId="{74A6C1B6-0C3B-4D5C-87CF-3B88147240BC}" srcOrd="0" destOrd="0" presId="urn:microsoft.com/office/officeart/2005/8/layout/matrix2"/>
    <dgm:cxn modelId="{EFCAF4BF-CE02-41ED-8659-2D8BC0A1EF6E}" srcId="{335DDF7E-4F5A-4CD3-B38E-A864ABD49759}" destId="{AB65CC99-D591-4E3C-B9E8-86F0F03901F8}" srcOrd="0" destOrd="0" parTransId="{E6FAC299-E0AA-4B11-85DE-EA338F64E25A}" sibTransId="{945D75FA-D9F9-4806-8119-93C9418675A6}"/>
    <dgm:cxn modelId="{F90F1FED-417B-4C80-9263-CA1EB037CF61}" srcId="{335DDF7E-4F5A-4CD3-B38E-A864ABD49759}" destId="{927DEF2E-09C1-4F2A-A7BC-CB32A298706D}" srcOrd="3" destOrd="0" parTransId="{60314394-2E7D-42CA-9493-70BC30EB11EE}" sibTransId="{594588B2-892C-4D2C-9E9B-D32C8953C7E0}"/>
    <dgm:cxn modelId="{D1B99FED-409D-49E1-B9F2-30745944C72F}" srcId="{335DDF7E-4F5A-4CD3-B38E-A864ABD49759}" destId="{3F5FB983-7DBB-4E41-B726-7642089258F9}" srcOrd="4" destOrd="0" parTransId="{DB590552-1107-4F75-B2DF-9E13BF066639}" sibTransId="{728BB64B-5B5B-462E-9D68-3C94DC9B233A}"/>
    <dgm:cxn modelId="{009B3DE8-CCD2-4BEE-8638-80ED09A1666A}" type="presParOf" srcId="{87113DB2-CFD3-4CEF-B2AE-B294348F4E01}" destId="{4C2A714E-094A-4FC2-9771-F9ADA7CA22B1}" srcOrd="0" destOrd="0" presId="urn:microsoft.com/office/officeart/2005/8/layout/matrix2"/>
    <dgm:cxn modelId="{0B0D7568-805E-404B-AAAF-0AA72FB0EDA1}" type="presParOf" srcId="{87113DB2-CFD3-4CEF-B2AE-B294348F4E01}" destId="{71E8E0F2-88C0-42CC-B381-65CEBC0D8108}" srcOrd="1" destOrd="0" presId="urn:microsoft.com/office/officeart/2005/8/layout/matrix2"/>
    <dgm:cxn modelId="{A8762913-A5AF-46ED-8D21-96BA1A58B8E2}" type="presParOf" srcId="{87113DB2-CFD3-4CEF-B2AE-B294348F4E01}" destId="{01469EC5-F13D-415C-BEE8-B007F08CF7E6}" srcOrd="2" destOrd="0" presId="urn:microsoft.com/office/officeart/2005/8/layout/matrix2"/>
    <dgm:cxn modelId="{40A4D07C-3DD2-4F6B-83CC-89AC02F9FBF7}" type="presParOf" srcId="{87113DB2-CFD3-4CEF-B2AE-B294348F4E01}" destId="{EBCA1C22-7FE4-4247-8FE5-01F30365AF3D}" srcOrd="3" destOrd="0" presId="urn:microsoft.com/office/officeart/2005/8/layout/matrix2"/>
    <dgm:cxn modelId="{6394B3C6-F203-4527-9791-292E6252C61D}" type="presParOf" srcId="{87113DB2-CFD3-4CEF-B2AE-B294348F4E01}" destId="{74A6C1B6-0C3B-4D5C-87CF-3B88147240BC}"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DDF7E-4F5A-4CD3-B38E-A864ABD49759}" type="doc">
      <dgm:prSet loTypeId="urn:microsoft.com/office/officeart/2005/8/layout/cycle6" loCatId="relationship" qsTypeId="urn:microsoft.com/office/officeart/2005/8/quickstyle/simple4" qsCatId="simple" csTypeId="urn:microsoft.com/office/officeart/2005/8/colors/accent6_3" csCatId="accent6" phldr="1"/>
      <dgm:spPr/>
      <dgm:t>
        <a:bodyPr/>
        <a:lstStyle/>
        <a:p>
          <a:endParaRPr lang="fr-DZ"/>
        </a:p>
      </dgm:t>
    </dgm:pt>
    <dgm:pt modelId="{F2ED01C2-E365-4766-AAFB-31745F331855}">
      <dgm:prSet/>
      <dgm:spPr/>
      <dgm:t>
        <a:bodyPr/>
        <a:lstStyle/>
        <a:p>
          <a:r>
            <a:rPr lang="fr-FR" dirty="0"/>
            <a:t>Institutions Publiques</a:t>
          </a:r>
          <a:endParaRPr lang="fr-DZ" dirty="0"/>
        </a:p>
      </dgm:t>
    </dgm:pt>
    <dgm:pt modelId="{BF951A7D-7E6E-4B5B-9055-02075221B077}" type="parTrans" cxnId="{4C50F8FF-D1F9-4C95-8CD2-A5866375651D}">
      <dgm:prSet/>
      <dgm:spPr/>
      <dgm:t>
        <a:bodyPr/>
        <a:lstStyle/>
        <a:p>
          <a:endParaRPr lang="fr-DZ"/>
        </a:p>
      </dgm:t>
    </dgm:pt>
    <dgm:pt modelId="{D3D79CB5-2E41-4E77-89B5-1172E4C4CDE2}" type="sibTrans" cxnId="{4C50F8FF-D1F9-4C95-8CD2-A5866375651D}">
      <dgm:prSet/>
      <dgm:spPr/>
      <dgm:t>
        <a:bodyPr/>
        <a:lstStyle/>
        <a:p>
          <a:endParaRPr lang="fr-DZ"/>
        </a:p>
      </dgm:t>
    </dgm:pt>
    <dgm:pt modelId="{7C111C04-6495-45AA-A028-8DB60A05F58E}">
      <dgm:prSet/>
      <dgm:spPr/>
      <dgm:t>
        <a:bodyPr/>
        <a:lstStyle/>
        <a:p>
          <a:r>
            <a:rPr lang="fr-FR" dirty="0"/>
            <a:t> Investisseurs </a:t>
          </a:r>
          <a:r>
            <a:rPr lang="fr-FR" dirty="0" err="1"/>
            <a:t>privés&amp;publics</a:t>
          </a:r>
          <a:endParaRPr lang="fr-DZ" dirty="0"/>
        </a:p>
      </dgm:t>
    </dgm:pt>
    <dgm:pt modelId="{19BE977B-9F4B-4C5E-9EAD-BD83B1C35E29}" type="parTrans" cxnId="{2268A2A4-7461-4A20-9D80-E80FD15C3FC0}">
      <dgm:prSet/>
      <dgm:spPr/>
      <dgm:t>
        <a:bodyPr/>
        <a:lstStyle/>
        <a:p>
          <a:endParaRPr lang="fr-DZ"/>
        </a:p>
      </dgm:t>
    </dgm:pt>
    <dgm:pt modelId="{47049A41-2FCB-404F-AD45-416173DB8B5C}" type="sibTrans" cxnId="{2268A2A4-7461-4A20-9D80-E80FD15C3FC0}">
      <dgm:prSet/>
      <dgm:spPr/>
      <dgm:t>
        <a:bodyPr/>
        <a:lstStyle/>
        <a:p>
          <a:endParaRPr lang="fr-DZ"/>
        </a:p>
      </dgm:t>
    </dgm:pt>
    <dgm:pt modelId="{FBAC926B-A02B-48EF-98C9-9CAAE346B19D}">
      <dgm:prSet/>
      <dgm:spPr/>
      <dgm:t>
        <a:bodyPr/>
        <a:lstStyle/>
        <a:p>
          <a:r>
            <a:rPr lang="fr-FR" dirty="0"/>
            <a:t>Universités &amp; écoles</a:t>
          </a:r>
          <a:endParaRPr lang="fr-DZ" dirty="0"/>
        </a:p>
      </dgm:t>
    </dgm:pt>
    <dgm:pt modelId="{33B0336C-E492-4CD4-9EE3-C5D3F81D3313}" type="parTrans" cxnId="{574167D0-7A24-4312-8A05-D48C3E3A21BA}">
      <dgm:prSet/>
      <dgm:spPr/>
      <dgm:t>
        <a:bodyPr/>
        <a:lstStyle/>
        <a:p>
          <a:endParaRPr lang="fr-DZ"/>
        </a:p>
      </dgm:t>
    </dgm:pt>
    <dgm:pt modelId="{A57B3E4F-E997-4B03-9B70-51632CD51DEA}" type="sibTrans" cxnId="{574167D0-7A24-4312-8A05-D48C3E3A21BA}">
      <dgm:prSet/>
      <dgm:spPr/>
      <dgm:t>
        <a:bodyPr/>
        <a:lstStyle/>
        <a:p>
          <a:endParaRPr lang="fr-DZ"/>
        </a:p>
      </dgm:t>
    </dgm:pt>
    <dgm:pt modelId="{B2D833B5-260D-4E5E-88E0-A7E446D0C44C}">
      <dgm:prSet/>
      <dgm:spPr/>
      <dgm:t>
        <a:bodyPr/>
        <a:lstStyle/>
        <a:p>
          <a:r>
            <a:rPr lang="fr-FR" dirty="0"/>
            <a:t>Autre incubateurs</a:t>
          </a:r>
          <a:endParaRPr lang="fr-DZ" dirty="0"/>
        </a:p>
      </dgm:t>
    </dgm:pt>
    <dgm:pt modelId="{8BE6D89B-8488-4786-8022-3F1C395917E1}" type="parTrans" cxnId="{5469F52E-3B7E-4BFD-BEAB-B8D16D988729}">
      <dgm:prSet/>
      <dgm:spPr/>
      <dgm:t>
        <a:bodyPr/>
        <a:lstStyle/>
        <a:p>
          <a:endParaRPr lang="fr-DZ"/>
        </a:p>
      </dgm:t>
    </dgm:pt>
    <dgm:pt modelId="{D737B0FA-2CC7-4FD4-BABA-F4DE0F5440C6}" type="sibTrans" cxnId="{5469F52E-3B7E-4BFD-BEAB-B8D16D988729}">
      <dgm:prSet/>
      <dgm:spPr/>
      <dgm:t>
        <a:bodyPr/>
        <a:lstStyle/>
        <a:p>
          <a:endParaRPr lang="fr-DZ"/>
        </a:p>
      </dgm:t>
    </dgm:pt>
    <dgm:pt modelId="{CB8DE1D1-032D-4C71-8850-B9C7266D79F5}">
      <dgm:prSet/>
      <dgm:spPr/>
      <dgm:t>
        <a:bodyPr/>
        <a:lstStyle/>
        <a:p>
          <a:r>
            <a:rPr lang="fr-FR" dirty="0"/>
            <a:t>Les sponsors</a:t>
          </a:r>
          <a:endParaRPr lang="fr-DZ" dirty="0"/>
        </a:p>
      </dgm:t>
    </dgm:pt>
    <dgm:pt modelId="{C1F90073-4974-4DD9-A681-01495F3954DE}" type="parTrans" cxnId="{29969186-2B87-4F4B-AA0C-8134CC0561B5}">
      <dgm:prSet/>
      <dgm:spPr/>
      <dgm:t>
        <a:bodyPr/>
        <a:lstStyle/>
        <a:p>
          <a:endParaRPr lang="fr-DZ"/>
        </a:p>
      </dgm:t>
    </dgm:pt>
    <dgm:pt modelId="{680D7F13-1E84-45A8-A32B-98A10E4D9443}" type="sibTrans" cxnId="{29969186-2B87-4F4B-AA0C-8134CC0561B5}">
      <dgm:prSet/>
      <dgm:spPr/>
      <dgm:t>
        <a:bodyPr/>
        <a:lstStyle/>
        <a:p>
          <a:endParaRPr lang="fr-DZ"/>
        </a:p>
      </dgm:t>
    </dgm:pt>
    <dgm:pt modelId="{0186D7AD-E2BE-4A6D-B7EB-31A48ABC03F9}">
      <dgm:prSet/>
      <dgm:spPr>
        <a:solidFill>
          <a:schemeClr val="accent6">
            <a:lumMod val="60000"/>
            <a:lumOff val="40000"/>
          </a:schemeClr>
        </a:solidFill>
      </dgm:spPr>
      <dgm:t>
        <a:bodyPr/>
        <a:lstStyle/>
        <a:p>
          <a:r>
            <a:rPr lang="fr-FR" dirty="0"/>
            <a:t>FILAHA INNOV’</a:t>
          </a:r>
          <a:endParaRPr lang="fr-DZ" dirty="0"/>
        </a:p>
      </dgm:t>
    </dgm:pt>
    <dgm:pt modelId="{FBD25048-1072-421E-8D8A-E0DC3B34863C}" type="parTrans" cxnId="{932A9C8B-664C-4B11-8784-7B3A309EF78F}">
      <dgm:prSet/>
      <dgm:spPr/>
      <dgm:t>
        <a:bodyPr/>
        <a:lstStyle/>
        <a:p>
          <a:endParaRPr lang="fr-DZ"/>
        </a:p>
      </dgm:t>
    </dgm:pt>
    <dgm:pt modelId="{A620E417-D0E6-4608-AA02-7D2C3665ADEA}" type="sibTrans" cxnId="{932A9C8B-664C-4B11-8784-7B3A309EF78F}">
      <dgm:prSet/>
      <dgm:spPr/>
      <dgm:t>
        <a:bodyPr/>
        <a:lstStyle/>
        <a:p>
          <a:endParaRPr lang="fr-DZ"/>
        </a:p>
      </dgm:t>
    </dgm:pt>
    <dgm:pt modelId="{F7C1A8BC-1763-4AB2-AC07-F7410F761075}" type="pres">
      <dgm:prSet presAssocID="{335DDF7E-4F5A-4CD3-B38E-A864ABD49759}" presName="cycle" presStyleCnt="0">
        <dgm:presLayoutVars>
          <dgm:dir/>
          <dgm:resizeHandles val="exact"/>
        </dgm:presLayoutVars>
      </dgm:prSet>
      <dgm:spPr/>
    </dgm:pt>
    <dgm:pt modelId="{32944BC8-DBE9-4CEE-BD7C-ED703D348F80}" type="pres">
      <dgm:prSet presAssocID="{F2ED01C2-E365-4766-AAFB-31745F331855}" presName="node" presStyleLbl="node1" presStyleIdx="0" presStyleCnt="6" custRadScaleRad="95631" custRadScaleInc="0">
        <dgm:presLayoutVars>
          <dgm:bulletEnabled val="1"/>
        </dgm:presLayoutVars>
      </dgm:prSet>
      <dgm:spPr/>
    </dgm:pt>
    <dgm:pt modelId="{CF747029-D61C-4F02-89F7-15286C7AA8DD}" type="pres">
      <dgm:prSet presAssocID="{F2ED01C2-E365-4766-AAFB-31745F331855}" presName="spNode" presStyleCnt="0"/>
      <dgm:spPr/>
    </dgm:pt>
    <dgm:pt modelId="{F4AEDE23-C2F3-48FB-8D14-4FD09689AC66}" type="pres">
      <dgm:prSet presAssocID="{D3D79CB5-2E41-4E77-89B5-1172E4C4CDE2}" presName="sibTrans" presStyleLbl="sibTrans1D1" presStyleIdx="0" presStyleCnt="6"/>
      <dgm:spPr/>
    </dgm:pt>
    <dgm:pt modelId="{96B0DDA7-33EA-4D74-818D-28C5103A5DBE}" type="pres">
      <dgm:prSet presAssocID="{7C111C04-6495-45AA-A028-8DB60A05F58E}" presName="node" presStyleLbl="node1" presStyleIdx="1" presStyleCnt="6">
        <dgm:presLayoutVars>
          <dgm:bulletEnabled val="1"/>
        </dgm:presLayoutVars>
      </dgm:prSet>
      <dgm:spPr/>
    </dgm:pt>
    <dgm:pt modelId="{163DED46-A37B-434C-8EEC-EEBA4277C4E3}" type="pres">
      <dgm:prSet presAssocID="{7C111C04-6495-45AA-A028-8DB60A05F58E}" presName="spNode" presStyleCnt="0"/>
      <dgm:spPr/>
    </dgm:pt>
    <dgm:pt modelId="{C39F6F62-CF26-4235-81D3-0C6B78D81ABF}" type="pres">
      <dgm:prSet presAssocID="{47049A41-2FCB-404F-AD45-416173DB8B5C}" presName="sibTrans" presStyleLbl="sibTrans1D1" presStyleIdx="1" presStyleCnt="6"/>
      <dgm:spPr/>
    </dgm:pt>
    <dgm:pt modelId="{DB64E192-C4F7-403C-8DAC-2624E772266D}" type="pres">
      <dgm:prSet presAssocID="{FBAC926B-A02B-48EF-98C9-9CAAE346B19D}" presName="node" presStyleLbl="node1" presStyleIdx="2" presStyleCnt="6">
        <dgm:presLayoutVars>
          <dgm:bulletEnabled val="1"/>
        </dgm:presLayoutVars>
      </dgm:prSet>
      <dgm:spPr/>
    </dgm:pt>
    <dgm:pt modelId="{A17331D7-BD8C-4F82-B44E-1656FF1BF6C5}" type="pres">
      <dgm:prSet presAssocID="{FBAC926B-A02B-48EF-98C9-9CAAE346B19D}" presName="spNode" presStyleCnt="0"/>
      <dgm:spPr/>
    </dgm:pt>
    <dgm:pt modelId="{2DD30EFF-A6D8-464F-A0C2-F2E31D81B67D}" type="pres">
      <dgm:prSet presAssocID="{A57B3E4F-E997-4B03-9B70-51632CD51DEA}" presName="sibTrans" presStyleLbl="sibTrans1D1" presStyleIdx="2" presStyleCnt="6"/>
      <dgm:spPr/>
    </dgm:pt>
    <dgm:pt modelId="{DE652927-9EFA-492D-A75A-91C5A7AA64BD}" type="pres">
      <dgm:prSet presAssocID="{B2D833B5-260D-4E5E-88E0-A7E446D0C44C}" presName="node" presStyleLbl="node1" presStyleIdx="3" presStyleCnt="6">
        <dgm:presLayoutVars>
          <dgm:bulletEnabled val="1"/>
        </dgm:presLayoutVars>
      </dgm:prSet>
      <dgm:spPr/>
    </dgm:pt>
    <dgm:pt modelId="{6F50FE98-4009-4EE5-8340-ACB48C2E8083}" type="pres">
      <dgm:prSet presAssocID="{B2D833B5-260D-4E5E-88E0-A7E446D0C44C}" presName="spNode" presStyleCnt="0"/>
      <dgm:spPr/>
    </dgm:pt>
    <dgm:pt modelId="{CC12ABF0-C019-48B8-BC83-601B57F41747}" type="pres">
      <dgm:prSet presAssocID="{D737B0FA-2CC7-4FD4-BABA-F4DE0F5440C6}" presName="sibTrans" presStyleLbl="sibTrans1D1" presStyleIdx="3" presStyleCnt="6"/>
      <dgm:spPr/>
    </dgm:pt>
    <dgm:pt modelId="{6FA85322-D188-4B31-98B8-F31B9CE23D53}" type="pres">
      <dgm:prSet presAssocID="{CB8DE1D1-032D-4C71-8850-B9C7266D79F5}" presName="node" presStyleLbl="node1" presStyleIdx="4" presStyleCnt="6" custRadScaleRad="100000" custRadScaleInc="0">
        <dgm:presLayoutVars>
          <dgm:bulletEnabled val="1"/>
        </dgm:presLayoutVars>
      </dgm:prSet>
      <dgm:spPr/>
    </dgm:pt>
    <dgm:pt modelId="{3EE3C46A-E95F-416B-8328-5C3EBD09298E}" type="pres">
      <dgm:prSet presAssocID="{CB8DE1D1-032D-4C71-8850-B9C7266D79F5}" presName="spNode" presStyleCnt="0"/>
      <dgm:spPr/>
    </dgm:pt>
    <dgm:pt modelId="{639B654E-7A4D-4D73-810F-14318FAC9267}" type="pres">
      <dgm:prSet presAssocID="{680D7F13-1E84-45A8-A32B-98A10E4D9443}" presName="sibTrans" presStyleLbl="sibTrans1D1" presStyleIdx="4" presStyleCnt="6"/>
      <dgm:spPr/>
    </dgm:pt>
    <dgm:pt modelId="{E9415918-8797-4890-9F8F-3A17942BEBDC}" type="pres">
      <dgm:prSet presAssocID="{0186D7AD-E2BE-4A6D-B7EB-31A48ABC03F9}" presName="node" presStyleLbl="node1" presStyleIdx="5" presStyleCnt="6">
        <dgm:presLayoutVars>
          <dgm:bulletEnabled val="1"/>
        </dgm:presLayoutVars>
      </dgm:prSet>
      <dgm:spPr/>
    </dgm:pt>
    <dgm:pt modelId="{3FC3CA5B-B1BD-4772-A9A7-9B9711F2DDB9}" type="pres">
      <dgm:prSet presAssocID="{0186D7AD-E2BE-4A6D-B7EB-31A48ABC03F9}" presName="spNode" presStyleCnt="0"/>
      <dgm:spPr/>
    </dgm:pt>
    <dgm:pt modelId="{E9B9C67C-BD8A-4A8C-B977-6F9D954CD229}" type="pres">
      <dgm:prSet presAssocID="{A620E417-D0E6-4608-AA02-7D2C3665ADEA}" presName="sibTrans" presStyleLbl="sibTrans1D1" presStyleIdx="5" presStyleCnt="6"/>
      <dgm:spPr/>
    </dgm:pt>
  </dgm:ptLst>
  <dgm:cxnLst>
    <dgm:cxn modelId="{A085CA01-71B2-4CAC-908C-F3570BABF897}" type="presOf" srcId="{7C111C04-6495-45AA-A028-8DB60A05F58E}" destId="{96B0DDA7-33EA-4D74-818D-28C5103A5DBE}" srcOrd="0" destOrd="0" presId="urn:microsoft.com/office/officeart/2005/8/layout/cycle6"/>
    <dgm:cxn modelId="{398FCF06-8A06-41C2-B271-CAD66C414F89}" type="presOf" srcId="{F2ED01C2-E365-4766-AAFB-31745F331855}" destId="{32944BC8-DBE9-4CEE-BD7C-ED703D348F80}" srcOrd="0" destOrd="0" presId="urn:microsoft.com/office/officeart/2005/8/layout/cycle6"/>
    <dgm:cxn modelId="{B26EC60D-E7D5-43E7-9047-57A6CCFD867C}" type="presOf" srcId="{47049A41-2FCB-404F-AD45-416173DB8B5C}" destId="{C39F6F62-CF26-4235-81D3-0C6B78D81ABF}" srcOrd="0" destOrd="0" presId="urn:microsoft.com/office/officeart/2005/8/layout/cycle6"/>
    <dgm:cxn modelId="{B47E2327-7F41-4159-858A-19882D4AE20D}" type="presOf" srcId="{0186D7AD-E2BE-4A6D-B7EB-31A48ABC03F9}" destId="{E9415918-8797-4890-9F8F-3A17942BEBDC}" srcOrd="0" destOrd="0" presId="urn:microsoft.com/office/officeart/2005/8/layout/cycle6"/>
    <dgm:cxn modelId="{5469F52E-3B7E-4BFD-BEAB-B8D16D988729}" srcId="{335DDF7E-4F5A-4CD3-B38E-A864ABD49759}" destId="{B2D833B5-260D-4E5E-88E0-A7E446D0C44C}" srcOrd="3" destOrd="0" parTransId="{8BE6D89B-8488-4786-8022-3F1C395917E1}" sibTransId="{D737B0FA-2CC7-4FD4-BABA-F4DE0F5440C6}"/>
    <dgm:cxn modelId="{8B799433-43DA-4E4B-8CD5-93C6B8E89E11}" type="presOf" srcId="{CB8DE1D1-032D-4C71-8850-B9C7266D79F5}" destId="{6FA85322-D188-4B31-98B8-F31B9CE23D53}" srcOrd="0" destOrd="0" presId="urn:microsoft.com/office/officeart/2005/8/layout/cycle6"/>
    <dgm:cxn modelId="{30A1D440-A521-4007-9ACD-992FA9B6DD18}" type="presOf" srcId="{B2D833B5-260D-4E5E-88E0-A7E446D0C44C}" destId="{DE652927-9EFA-492D-A75A-91C5A7AA64BD}" srcOrd="0" destOrd="0" presId="urn:microsoft.com/office/officeart/2005/8/layout/cycle6"/>
    <dgm:cxn modelId="{CA4F4641-B2F0-422A-BD8D-C53C6CA5F838}" type="presOf" srcId="{A620E417-D0E6-4608-AA02-7D2C3665ADEA}" destId="{E9B9C67C-BD8A-4A8C-B977-6F9D954CD229}" srcOrd="0" destOrd="0" presId="urn:microsoft.com/office/officeart/2005/8/layout/cycle6"/>
    <dgm:cxn modelId="{DFA9B86A-520A-4341-8F06-3D9FA556FA62}" type="presOf" srcId="{D3D79CB5-2E41-4E77-89B5-1172E4C4CDE2}" destId="{F4AEDE23-C2F3-48FB-8D14-4FD09689AC66}" srcOrd="0" destOrd="0" presId="urn:microsoft.com/office/officeart/2005/8/layout/cycle6"/>
    <dgm:cxn modelId="{E7356177-CC7A-4FE7-8401-CACC173DCF9D}" type="presOf" srcId="{335DDF7E-4F5A-4CD3-B38E-A864ABD49759}" destId="{F7C1A8BC-1763-4AB2-AC07-F7410F761075}" srcOrd="0" destOrd="0" presId="urn:microsoft.com/office/officeart/2005/8/layout/cycle6"/>
    <dgm:cxn modelId="{29969186-2B87-4F4B-AA0C-8134CC0561B5}" srcId="{335DDF7E-4F5A-4CD3-B38E-A864ABD49759}" destId="{CB8DE1D1-032D-4C71-8850-B9C7266D79F5}" srcOrd="4" destOrd="0" parTransId="{C1F90073-4974-4DD9-A681-01495F3954DE}" sibTransId="{680D7F13-1E84-45A8-A32B-98A10E4D9443}"/>
    <dgm:cxn modelId="{932A9C8B-664C-4B11-8784-7B3A309EF78F}" srcId="{335DDF7E-4F5A-4CD3-B38E-A864ABD49759}" destId="{0186D7AD-E2BE-4A6D-B7EB-31A48ABC03F9}" srcOrd="5" destOrd="0" parTransId="{FBD25048-1072-421E-8D8A-E0DC3B34863C}" sibTransId="{A620E417-D0E6-4608-AA02-7D2C3665ADEA}"/>
    <dgm:cxn modelId="{1C1DB88B-B019-4CB4-8139-692FCD646B50}" type="presOf" srcId="{FBAC926B-A02B-48EF-98C9-9CAAE346B19D}" destId="{DB64E192-C4F7-403C-8DAC-2624E772266D}" srcOrd="0" destOrd="0" presId="urn:microsoft.com/office/officeart/2005/8/layout/cycle6"/>
    <dgm:cxn modelId="{2268A2A4-7461-4A20-9D80-E80FD15C3FC0}" srcId="{335DDF7E-4F5A-4CD3-B38E-A864ABD49759}" destId="{7C111C04-6495-45AA-A028-8DB60A05F58E}" srcOrd="1" destOrd="0" parTransId="{19BE977B-9F4B-4C5E-9EAD-BD83B1C35E29}" sibTransId="{47049A41-2FCB-404F-AD45-416173DB8B5C}"/>
    <dgm:cxn modelId="{574167D0-7A24-4312-8A05-D48C3E3A21BA}" srcId="{335DDF7E-4F5A-4CD3-B38E-A864ABD49759}" destId="{FBAC926B-A02B-48EF-98C9-9CAAE346B19D}" srcOrd="2" destOrd="0" parTransId="{33B0336C-E492-4CD4-9EE3-C5D3F81D3313}" sibTransId="{A57B3E4F-E997-4B03-9B70-51632CD51DEA}"/>
    <dgm:cxn modelId="{38EA2BE6-D789-48FB-8699-3D59332A68A8}" type="presOf" srcId="{680D7F13-1E84-45A8-A32B-98A10E4D9443}" destId="{639B654E-7A4D-4D73-810F-14318FAC9267}" srcOrd="0" destOrd="0" presId="urn:microsoft.com/office/officeart/2005/8/layout/cycle6"/>
    <dgm:cxn modelId="{0D9FB0F7-D87B-4F26-807E-0A7255386FA8}" type="presOf" srcId="{A57B3E4F-E997-4B03-9B70-51632CD51DEA}" destId="{2DD30EFF-A6D8-464F-A0C2-F2E31D81B67D}" srcOrd="0" destOrd="0" presId="urn:microsoft.com/office/officeart/2005/8/layout/cycle6"/>
    <dgm:cxn modelId="{060EF0FC-0951-4FEE-BE54-79DF36A662AB}" type="presOf" srcId="{D737B0FA-2CC7-4FD4-BABA-F4DE0F5440C6}" destId="{CC12ABF0-C019-48B8-BC83-601B57F41747}" srcOrd="0" destOrd="0" presId="urn:microsoft.com/office/officeart/2005/8/layout/cycle6"/>
    <dgm:cxn modelId="{4C50F8FF-D1F9-4C95-8CD2-A5866375651D}" srcId="{335DDF7E-4F5A-4CD3-B38E-A864ABD49759}" destId="{F2ED01C2-E365-4766-AAFB-31745F331855}" srcOrd="0" destOrd="0" parTransId="{BF951A7D-7E6E-4B5B-9055-02075221B077}" sibTransId="{D3D79CB5-2E41-4E77-89B5-1172E4C4CDE2}"/>
    <dgm:cxn modelId="{56332003-A5ED-4143-9234-D631713E6176}" type="presParOf" srcId="{F7C1A8BC-1763-4AB2-AC07-F7410F761075}" destId="{32944BC8-DBE9-4CEE-BD7C-ED703D348F80}" srcOrd="0" destOrd="0" presId="urn:microsoft.com/office/officeart/2005/8/layout/cycle6"/>
    <dgm:cxn modelId="{2E52BA3F-33E3-4908-AF9C-70415BF75A2A}" type="presParOf" srcId="{F7C1A8BC-1763-4AB2-AC07-F7410F761075}" destId="{CF747029-D61C-4F02-89F7-15286C7AA8DD}" srcOrd="1" destOrd="0" presId="urn:microsoft.com/office/officeart/2005/8/layout/cycle6"/>
    <dgm:cxn modelId="{B4ECAA35-DC7B-4118-82FE-C6A76A5F07F1}" type="presParOf" srcId="{F7C1A8BC-1763-4AB2-AC07-F7410F761075}" destId="{F4AEDE23-C2F3-48FB-8D14-4FD09689AC66}" srcOrd="2" destOrd="0" presId="urn:microsoft.com/office/officeart/2005/8/layout/cycle6"/>
    <dgm:cxn modelId="{82C1776A-FD2C-4794-A20E-D8DDF660FB1C}" type="presParOf" srcId="{F7C1A8BC-1763-4AB2-AC07-F7410F761075}" destId="{96B0DDA7-33EA-4D74-818D-28C5103A5DBE}" srcOrd="3" destOrd="0" presId="urn:microsoft.com/office/officeart/2005/8/layout/cycle6"/>
    <dgm:cxn modelId="{156BE6F1-7B6A-47F3-92B3-1EB77E2A562B}" type="presParOf" srcId="{F7C1A8BC-1763-4AB2-AC07-F7410F761075}" destId="{163DED46-A37B-434C-8EEC-EEBA4277C4E3}" srcOrd="4" destOrd="0" presId="urn:microsoft.com/office/officeart/2005/8/layout/cycle6"/>
    <dgm:cxn modelId="{EA149E17-BEC4-42CE-B92D-F832B5B6D294}" type="presParOf" srcId="{F7C1A8BC-1763-4AB2-AC07-F7410F761075}" destId="{C39F6F62-CF26-4235-81D3-0C6B78D81ABF}" srcOrd="5" destOrd="0" presId="urn:microsoft.com/office/officeart/2005/8/layout/cycle6"/>
    <dgm:cxn modelId="{09E799CA-383D-418F-A8BC-8DDC85207D10}" type="presParOf" srcId="{F7C1A8BC-1763-4AB2-AC07-F7410F761075}" destId="{DB64E192-C4F7-403C-8DAC-2624E772266D}" srcOrd="6" destOrd="0" presId="urn:microsoft.com/office/officeart/2005/8/layout/cycle6"/>
    <dgm:cxn modelId="{30784E62-ACA0-4DED-A816-A456BB953B90}" type="presParOf" srcId="{F7C1A8BC-1763-4AB2-AC07-F7410F761075}" destId="{A17331D7-BD8C-4F82-B44E-1656FF1BF6C5}" srcOrd="7" destOrd="0" presId="urn:microsoft.com/office/officeart/2005/8/layout/cycle6"/>
    <dgm:cxn modelId="{144349C4-BB09-4D85-8FD7-041BC61C8AE6}" type="presParOf" srcId="{F7C1A8BC-1763-4AB2-AC07-F7410F761075}" destId="{2DD30EFF-A6D8-464F-A0C2-F2E31D81B67D}" srcOrd="8" destOrd="0" presId="urn:microsoft.com/office/officeart/2005/8/layout/cycle6"/>
    <dgm:cxn modelId="{3525E7D2-74E6-45C2-8EAA-4D923F6A639D}" type="presParOf" srcId="{F7C1A8BC-1763-4AB2-AC07-F7410F761075}" destId="{DE652927-9EFA-492D-A75A-91C5A7AA64BD}" srcOrd="9" destOrd="0" presId="urn:microsoft.com/office/officeart/2005/8/layout/cycle6"/>
    <dgm:cxn modelId="{98552406-BCCD-4718-AB3D-4A230DE82DBA}" type="presParOf" srcId="{F7C1A8BC-1763-4AB2-AC07-F7410F761075}" destId="{6F50FE98-4009-4EE5-8340-ACB48C2E8083}" srcOrd="10" destOrd="0" presId="urn:microsoft.com/office/officeart/2005/8/layout/cycle6"/>
    <dgm:cxn modelId="{E738ED60-0F67-429C-AAD7-766783701867}" type="presParOf" srcId="{F7C1A8BC-1763-4AB2-AC07-F7410F761075}" destId="{CC12ABF0-C019-48B8-BC83-601B57F41747}" srcOrd="11" destOrd="0" presId="urn:microsoft.com/office/officeart/2005/8/layout/cycle6"/>
    <dgm:cxn modelId="{C2275B07-FEC8-4A2C-B7D9-A067D85002BB}" type="presParOf" srcId="{F7C1A8BC-1763-4AB2-AC07-F7410F761075}" destId="{6FA85322-D188-4B31-98B8-F31B9CE23D53}" srcOrd="12" destOrd="0" presId="urn:microsoft.com/office/officeart/2005/8/layout/cycle6"/>
    <dgm:cxn modelId="{1318ECEC-4E0F-4420-9032-20234D22C749}" type="presParOf" srcId="{F7C1A8BC-1763-4AB2-AC07-F7410F761075}" destId="{3EE3C46A-E95F-416B-8328-5C3EBD09298E}" srcOrd="13" destOrd="0" presId="urn:microsoft.com/office/officeart/2005/8/layout/cycle6"/>
    <dgm:cxn modelId="{BC38562E-1F40-43BF-9E1D-5D115BE7E04F}" type="presParOf" srcId="{F7C1A8BC-1763-4AB2-AC07-F7410F761075}" destId="{639B654E-7A4D-4D73-810F-14318FAC9267}" srcOrd="14" destOrd="0" presId="urn:microsoft.com/office/officeart/2005/8/layout/cycle6"/>
    <dgm:cxn modelId="{6B6A34F8-CF05-414E-BAD1-A31ACEFE6B32}" type="presParOf" srcId="{F7C1A8BC-1763-4AB2-AC07-F7410F761075}" destId="{E9415918-8797-4890-9F8F-3A17942BEBDC}" srcOrd="15" destOrd="0" presId="urn:microsoft.com/office/officeart/2005/8/layout/cycle6"/>
    <dgm:cxn modelId="{A9570A20-8004-479F-9FB3-5838C93E7684}" type="presParOf" srcId="{F7C1A8BC-1763-4AB2-AC07-F7410F761075}" destId="{3FC3CA5B-B1BD-4772-A9A7-9B9711F2DDB9}" srcOrd="16" destOrd="0" presId="urn:microsoft.com/office/officeart/2005/8/layout/cycle6"/>
    <dgm:cxn modelId="{12543ECB-92D1-4E98-A394-E2727C67EEDB}" type="presParOf" srcId="{F7C1A8BC-1763-4AB2-AC07-F7410F761075}" destId="{E9B9C67C-BD8A-4A8C-B977-6F9D954CD229}"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A714E-094A-4FC2-9771-F9ADA7CA22B1}">
      <dsp:nvSpPr>
        <dsp:cNvPr id="0" name=""/>
        <dsp:cNvSpPr/>
      </dsp:nvSpPr>
      <dsp:spPr>
        <a:xfrm>
          <a:off x="2809929" y="0"/>
          <a:ext cx="4602946" cy="4602946"/>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8E0F2-88C0-42CC-B381-65CEBC0D8108}">
      <dsp:nvSpPr>
        <dsp:cNvPr id="0" name=""/>
        <dsp:cNvSpPr/>
      </dsp:nvSpPr>
      <dsp:spPr>
        <a:xfrm>
          <a:off x="0" y="304779"/>
          <a:ext cx="4978307" cy="1780327"/>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Agriculture </a:t>
          </a:r>
          <a:r>
            <a:rPr lang="fr-FR" sz="3000" kern="1200" dirty="0">
              <a:solidFill>
                <a:schemeClr val="tx1"/>
              </a:solidFill>
            </a:rPr>
            <a:t>via sa section SIPSA INNOV’</a:t>
          </a:r>
          <a:endParaRPr lang="fr-DZ" sz="3000" kern="1200" dirty="0">
            <a:solidFill>
              <a:schemeClr val="tx1"/>
            </a:solidFill>
          </a:endParaRPr>
        </a:p>
        <a:p>
          <a:pPr marL="228600" lvl="1" indent="-228600" algn="l" defTabSz="1022350">
            <a:lnSpc>
              <a:spcPct val="90000"/>
            </a:lnSpc>
            <a:spcBef>
              <a:spcPct val="0"/>
            </a:spcBef>
            <a:spcAft>
              <a:spcPct val="15000"/>
            </a:spcAft>
            <a:buChar char="•"/>
          </a:pPr>
          <a:endParaRPr lang="fr-DZ" sz="2300" kern="1200" dirty="0"/>
        </a:p>
      </dsp:txBody>
      <dsp:txXfrm>
        <a:off x="86908" y="391687"/>
        <a:ext cx="4804491" cy="1606511"/>
      </dsp:txXfrm>
    </dsp:sp>
    <dsp:sp modelId="{01469EC5-F13D-415C-BEE8-B007F08CF7E6}">
      <dsp:nvSpPr>
        <dsp:cNvPr id="0" name=""/>
        <dsp:cNvSpPr/>
      </dsp:nvSpPr>
      <dsp:spPr>
        <a:xfrm>
          <a:off x="5334449" y="310744"/>
          <a:ext cx="4812582" cy="1774362"/>
        </a:xfrm>
        <a:prstGeom prst="roundRec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fr-FR" sz="2800" i="1" kern="1200" dirty="0">
              <a:solidFill>
                <a:schemeClr val="bg1"/>
              </a:solidFill>
            </a:rPr>
            <a:t>Pêche et aquaculture </a:t>
          </a:r>
          <a:r>
            <a:rPr lang="fr-FR" sz="2800" i="1" kern="1200" dirty="0">
              <a:solidFill>
                <a:srgbClr val="000000"/>
              </a:solidFill>
            </a:rPr>
            <a:t>via sa section AQUA INNOV’</a:t>
          </a:r>
        </a:p>
      </dsp:txBody>
      <dsp:txXfrm>
        <a:off x="5421066" y="397361"/>
        <a:ext cx="4639348" cy="1601128"/>
      </dsp:txXfrm>
    </dsp:sp>
    <dsp:sp modelId="{EBCA1C22-7FE4-4247-8FE5-01F30365AF3D}">
      <dsp:nvSpPr>
        <dsp:cNvPr id="0" name=""/>
        <dsp:cNvSpPr/>
      </dsp:nvSpPr>
      <dsp:spPr>
        <a:xfrm>
          <a:off x="0" y="2443713"/>
          <a:ext cx="4993036" cy="1934323"/>
        </a:xfrm>
        <a:prstGeom prst="roundRec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fr-FR" sz="2800" i="1" kern="1200" dirty="0">
              <a:solidFill>
                <a:schemeClr val="bg1"/>
              </a:solidFill>
            </a:rPr>
            <a:t>Agroalimentaire</a:t>
          </a:r>
          <a:r>
            <a:rPr lang="fr-FR" sz="2800" i="1" kern="1200" dirty="0">
              <a:solidFill>
                <a:srgbClr val="000000"/>
              </a:solidFill>
            </a:rPr>
            <a:t> via sa section AGRIFOOD INNOV’</a:t>
          </a:r>
        </a:p>
      </dsp:txBody>
      <dsp:txXfrm>
        <a:off x="94426" y="2538139"/>
        <a:ext cx="4804184" cy="1745471"/>
      </dsp:txXfrm>
    </dsp:sp>
    <dsp:sp modelId="{74A6C1B6-0C3B-4D5C-87CF-3B88147240BC}">
      <dsp:nvSpPr>
        <dsp:cNvPr id="0" name=""/>
        <dsp:cNvSpPr/>
      </dsp:nvSpPr>
      <dsp:spPr>
        <a:xfrm>
          <a:off x="5305542" y="2500872"/>
          <a:ext cx="4841489" cy="1863309"/>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fr-FR" sz="2800" i="1" kern="1200" dirty="0">
              <a:solidFill>
                <a:schemeClr val="bg1"/>
              </a:solidFill>
            </a:rPr>
            <a:t>Agroécologie</a:t>
          </a:r>
          <a:r>
            <a:rPr lang="fr-FR" sz="2800" i="1" kern="1200" dirty="0">
              <a:solidFill>
                <a:srgbClr val="000000"/>
              </a:solidFill>
            </a:rPr>
            <a:t> via sa section AGROECO INNOV’</a:t>
          </a:r>
        </a:p>
      </dsp:txBody>
      <dsp:txXfrm>
        <a:off x="5396501" y="2591831"/>
        <a:ext cx="4659571" cy="1681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44BC8-DBE9-4CEE-BD7C-ED703D348F80}">
      <dsp:nvSpPr>
        <dsp:cNvPr id="0" name=""/>
        <dsp:cNvSpPr/>
      </dsp:nvSpPr>
      <dsp:spPr>
        <a:xfrm>
          <a:off x="4933464" y="82540"/>
          <a:ext cx="1188998" cy="772848"/>
        </a:xfrm>
        <a:prstGeom prst="round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Institutions Publiques</a:t>
          </a:r>
          <a:endParaRPr lang="fr-DZ" sz="1300" kern="1200" dirty="0"/>
        </a:p>
      </dsp:txBody>
      <dsp:txXfrm>
        <a:off x="4971191" y="120267"/>
        <a:ext cx="1113544" cy="697394"/>
      </dsp:txXfrm>
    </dsp:sp>
    <dsp:sp modelId="{F4AEDE23-C2F3-48FB-8D14-4FD09689AC66}">
      <dsp:nvSpPr>
        <dsp:cNvPr id="0" name=""/>
        <dsp:cNvSpPr/>
      </dsp:nvSpPr>
      <dsp:spPr>
        <a:xfrm>
          <a:off x="3852584" y="517015"/>
          <a:ext cx="3638663" cy="3638663"/>
        </a:xfrm>
        <a:custGeom>
          <a:avLst/>
          <a:gdLst/>
          <a:ahLst/>
          <a:cxnLst/>
          <a:rect l="0" t="0" r="0" b="0"/>
          <a:pathLst>
            <a:path>
              <a:moveTo>
                <a:pt x="2277254" y="58572"/>
              </a:moveTo>
              <a:arcTo wR="1819331" hR="1819331" stAng="17074682" swAng="1421518"/>
            </a:path>
          </a:pathLst>
        </a:custGeom>
        <a:noFill/>
        <a:ln w="6350" cap="flat" cmpd="sng" algn="ctr">
          <a:solidFill>
            <a:schemeClr val="accent6">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B0DDA7-33EA-4D74-818D-28C5103A5DBE}">
      <dsp:nvSpPr>
        <dsp:cNvPr id="0" name=""/>
        <dsp:cNvSpPr/>
      </dsp:nvSpPr>
      <dsp:spPr>
        <a:xfrm>
          <a:off x="6509052" y="912719"/>
          <a:ext cx="1188998" cy="772848"/>
        </a:xfrm>
        <a:prstGeom prst="roundRect">
          <a:avLst/>
        </a:prstGeom>
        <a:gradFill rotWithShape="0">
          <a:gsLst>
            <a:gs pos="0">
              <a:schemeClr val="accent6">
                <a:shade val="80000"/>
                <a:hueOff val="64256"/>
                <a:satOff val="-2582"/>
                <a:lumOff val="5526"/>
                <a:alphaOff val="0"/>
                <a:satMod val="103000"/>
                <a:lumMod val="102000"/>
                <a:tint val="94000"/>
              </a:schemeClr>
            </a:gs>
            <a:gs pos="50000">
              <a:schemeClr val="accent6">
                <a:shade val="80000"/>
                <a:hueOff val="64256"/>
                <a:satOff val="-2582"/>
                <a:lumOff val="5526"/>
                <a:alphaOff val="0"/>
                <a:satMod val="110000"/>
                <a:lumMod val="100000"/>
                <a:shade val="100000"/>
              </a:schemeClr>
            </a:gs>
            <a:gs pos="100000">
              <a:schemeClr val="accent6">
                <a:shade val="80000"/>
                <a:hueOff val="64256"/>
                <a:satOff val="-2582"/>
                <a:lumOff val="55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 Investisseurs </a:t>
          </a:r>
          <a:r>
            <a:rPr lang="fr-FR" sz="1300" kern="1200" dirty="0" err="1"/>
            <a:t>privés&amp;publics</a:t>
          </a:r>
          <a:endParaRPr lang="fr-DZ" sz="1300" kern="1200" dirty="0"/>
        </a:p>
      </dsp:txBody>
      <dsp:txXfrm>
        <a:off x="6546779" y="950446"/>
        <a:ext cx="1113544" cy="697394"/>
      </dsp:txXfrm>
    </dsp:sp>
    <dsp:sp modelId="{C39F6F62-CF26-4235-81D3-0C6B78D81ABF}">
      <dsp:nvSpPr>
        <dsp:cNvPr id="0" name=""/>
        <dsp:cNvSpPr/>
      </dsp:nvSpPr>
      <dsp:spPr>
        <a:xfrm>
          <a:off x="3708631" y="389478"/>
          <a:ext cx="3638663" cy="3638663"/>
        </a:xfrm>
        <a:custGeom>
          <a:avLst/>
          <a:gdLst/>
          <a:ahLst/>
          <a:cxnLst/>
          <a:rect l="0" t="0" r="0" b="0"/>
          <a:pathLst>
            <a:path>
              <a:moveTo>
                <a:pt x="3564778" y="1306121"/>
              </a:moveTo>
              <a:arcTo wR="1819331" hR="1819331" stAng="20616911" swAng="1966178"/>
            </a:path>
          </a:pathLst>
        </a:custGeom>
        <a:noFill/>
        <a:ln w="6350" cap="flat" cmpd="sng" algn="ctr">
          <a:solidFill>
            <a:schemeClr val="accent6">
              <a:shade val="90000"/>
              <a:hueOff val="64277"/>
              <a:satOff val="-2531"/>
              <a:lumOff val="5037"/>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64E192-C4F7-403C-8DAC-2624E772266D}">
      <dsp:nvSpPr>
        <dsp:cNvPr id="0" name=""/>
        <dsp:cNvSpPr/>
      </dsp:nvSpPr>
      <dsp:spPr>
        <a:xfrm>
          <a:off x="6509052" y="2732051"/>
          <a:ext cx="1188998" cy="772848"/>
        </a:xfrm>
        <a:prstGeom prst="roundRect">
          <a:avLst/>
        </a:prstGeom>
        <a:gradFill rotWithShape="0">
          <a:gsLst>
            <a:gs pos="0">
              <a:schemeClr val="accent6">
                <a:shade val="80000"/>
                <a:hueOff val="128512"/>
                <a:satOff val="-5164"/>
                <a:lumOff val="11051"/>
                <a:alphaOff val="0"/>
                <a:satMod val="103000"/>
                <a:lumMod val="102000"/>
                <a:tint val="94000"/>
              </a:schemeClr>
            </a:gs>
            <a:gs pos="50000">
              <a:schemeClr val="accent6">
                <a:shade val="80000"/>
                <a:hueOff val="128512"/>
                <a:satOff val="-5164"/>
                <a:lumOff val="11051"/>
                <a:alphaOff val="0"/>
                <a:satMod val="110000"/>
                <a:lumMod val="100000"/>
                <a:shade val="100000"/>
              </a:schemeClr>
            </a:gs>
            <a:gs pos="100000">
              <a:schemeClr val="accent6">
                <a:shade val="80000"/>
                <a:hueOff val="128512"/>
                <a:satOff val="-5164"/>
                <a:lumOff val="110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Universités &amp; écoles</a:t>
          </a:r>
          <a:endParaRPr lang="fr-DZ" sz="1300" kern="1200" dirty="0"/>
        </a:p>
      </dsp:txBody>
      <dsp:txXfrm>
        <a:off x="6546779" y="2769778"/>
        <a:ext cx="1113544" cy="697394"/>
      </dsp:txXfrm>
    </dsp:sp>
    <dsp:sp modelId="{2DD30EFF-A6D8-464F-A0C2-F2E31D81B67D}">
      <dsp:nvSpPr>
        <dsp:cNvPr id="0" name=""/>
        <dsp:cNvSpPr/>
      </dsp:nvSpPr>
      <dsp:spPr>
        <a:xfrm>
          <a:off x="3708631" y="389478"/>
          <a:ext cx="3638663" cy="3638663"/>
        </a:xfrm>
        <a:custGeom>
          <a:avLst/>
          <a:gdLst/>
          <a:ahLst/>
          <a:cxnLst/>
          <a:rect l="0" t="0" r="0" b="0"/>
          <a:pathLst>
            <a:path>
              <a:moveTo>
                <a:pt x="3090360" y="3121044"/>
              </a:moveTo>
              <a:arcTo wR="1819331" hR="1819331" stAng="2740999" swAng="1499466"/>
            </a:path>
          </a:pathLst>
        </a:custGeom>
        <a:noFill/>
        <a:ln w="6350" cap="flat" cmpd="sng" algn="ctr">
          <a:solidFill>
            <a:schemeClr val="accent6">
              <a:shade val="90000"/>
              <a:hueOff val="128555"/>
              <a:satOff val="-5061"/>
              <a:lumOff val="10073"/>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652927-9EFA-492D-A75A-91C5A7AA64BD}">
      <dsp:nvSpPr>
        <dsp:cNvPr id="0" name=""/>
        <dsp:cNvSpPr/>
      </dsp:nvSpPr>
      <dsp:spPr>
        <a:xfrm>
          <a:off x="4933464" y="3641717"/>
          <a:ext cx="1188998" cy="772848"/>
        </a:xfrm>
        <a:prstGeom prst="roundRect">
          <a:avLst/>
        </a:prstGeom>
        <a:gradFill rotWithShape="0">
          <a:gsLst>
            <a:gs pos="0">
              <a:schemeClr val="accent6">
                <a:shade val="80000"/>
                <a:hueOff val="192768"/>
                <a:satOff val="-7745"/>
                <a:lumOff val="16577"/>
                <a:alphaOff val="0"/>
                <a:satMod val="103000"/>
                <a:lumMod val="102000"/>
                <a:tint val="94000"/>
              </a:schemeClr>
            </a:gs>
            <a:gs pos="50000">
              <a:schemeClr val="accent6">
                <a:shade val="80000"/>
                <a:hueOff val="192768"/>
                <a:satOff val="-7745"/>
                <a:lumOff val="16577"/>
                <a:alphaOff val="0"/>
                <a:satMod val="110000"/>
                <a:lumMod val="100000"/>
                <a:shade val="100000"/>
              </a:schemeClr>
            </a:gs>
            <a:gs pos="100000">
              <a:schemeClr val="accent6">
                <a:shade val="80000"/>
                <a:hueOff val="192768"/>
                <a:satOff val="-7745"/>
                <a:lumOff val="165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Autre incubateurs</a:t>
          </a:r>
          <a:endParaRPr lang="fr-DZ" sz="1300" kern="1200" dirty="0"/>
        </a:p>
      </dsp:txBody>
      <dsp:txXfrm>
        <a:off x="4971191" y="3679444"/>
        <a:ext cx="1113544" cy="697394"/>
      </dsp:txXfrm>
    </dsp:sp>
    <dsp:sp modelId="{CC12ABF0-C019-48B8-BC83-601B57F41747}">
      <dsp:nvSpPr>
        <dsp:cNvPr id="0" name=""/>
        <dsp:cNvSpPr/>
      </dsp:nvSpPr>
      <dsp:spPr>
        <a:xfrm>
          <a:off x="3708631" y="389478"/>
          <a:ext cx="3638663" cy="3638663"/>
        </a:xfrm>
        <a:custGeom>
          <a:avLst/>
          <a:gdLst/>
          <a:ahLst/>
          <a:cxnLst/>
          <a:rect l="0" t="0" r="0" b="0"/>
          <a:pathLst>
            <a:path>
              <a:moveTo>
                <a:pt x="1217250" y="3536150"/>
              </a:moveTo>
              <a:arcTo wR="1819331" hR="1819331" stAng="6559535" swAng="1499466"/>
            </a:path>
          </a:pathLst>
        </a:custGeom>
        <a:noFill/>
        <a:ln w="6350" cap="flat" cmpd="sng" algn="ctr">
          <a:solidFill>
            <a:schemeClr val="accent6">
              <a:shade val="90000"/>
              <a:hueOff val="192832"/>
              <a:satOff val="-7592"/>
              <a:lumOff val="1511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A85322-D188-4B31-98B8-F31B9CE23D53}">
      <dsp:nvSpPr>
        <dsp:cNvPr id="0" name=""/>
        <dsp:cNvSpPr/>
      </dsp:nvSpPr>
      <dsp:spPr>
        <a:xfrm>
          <a:off x="3357876" y="2732051"/>
          <a:ext cx="1188998" cy="772848"/>
        </a:xfrm>
        <a:prstGeom prst="roundRect">
          <a:avLst/>
        </a:prstGeom>
        <a:gradFill rotWithShape="0">
          <a:gsLst>
            <a:gs pos="0">
              <a:schemeClr val="accent6">
                <a:shade val="80000"/>
                <a:hueOff val="257024"/>
                <a:satOff val="-10327"/>
                <a:lumOff val="22102"/>
                <a:alphaOff val="0"/>
                <a:satMod val="103000"/>
                <a:lumMod val="102000"/>
                <a:tint val="94000"/>
              </a:schemeClr>
            </a:gs>
            <a:gs pos="50000">
              <a:schemeClr val="accent6">
                <a:shade val="80000"/>
                <a:hueOff val="257024"/>
                <a:satOff val="-10327"/>
                <a:lumOff val="22102"/>
                <a:alphaOff val="0"/>
                <a:satMod val="110000"/>
                <a:lumMod val="100000"/>
                <a:shade val="100000"/>
              </a:schemeClr>
            </a:gs>
            <a:gs pos="100000">
              <a:schemeClr val="accent6">
                <a:shade val="80000"/>
                <a:hueOff val="257024"/>
                <a:satOff val="-10327"/>
                <a:lumOff val="221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Les sponsors</a:t>
          </a:r>
          <a:endParaRPr lang="fr-DZ" sz="1300" kern="1200" dirty="0"/>
        </a:p>
      </dsp:txBody>
      <dsp:txXfrm>
        <a:off x="3395603" y="2769778"/>
        <a:ext cx="1113544" cy="697394"/>
      </dsp:txXfrm>
    </dsp:sp>
    <dsp:sp modelId="{639B654E-7A4D-4D73-810F-14318FAC9267}">
      <dsp:nvSpPr>
        <dsp:cNvPr id="0" name=""/>
        <dsp:cNvSpPr/>
      </dsp:nvSpPr>
      <dsp:spPr>
        <a:xfrm>
          <a:off x="3708631" y="389478"/>
          <a:ext cx="3638663" cy="3638663"/>
        </a:xfrm>
        <a:custGeom>
          <a:avLst/>
          <a:gdLst/>
          <a:ahLst/>
          <a:cxnLst/>
          <a:rect l="0" t="0" r="0" b="0"/>
          <a:pathLst>
            <a:path>
              <a:moveTo>
                <a:pt x="73885" y="2332542"/>
              </a:moveTo>
              <a:arcTo wR="1819331" hR="1819331" stAng="9816911" swAng="1966178"/>
            </a:path>
          </a:pathLst>
        </a:custGeom>
        <a:noFill/>
        <a:ln w="6350" cap="flat" cmpd="sng" algn="ctr">
          <a:solidFill>
            <a:schemeClr val="accent6">
              <a:shade val="90000"/>
              <a:hueOff val="257109"/>
              <a:satOff val="-10122"/>
              <a:lumOff val="20146"/>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415918-8797-4890-9F8F-3A17942BEBDC}">
      <dsp:nvSpPr>
        <dsp:cNvPr id="0" name=""/>
        <dsp:cNvSpPr/>
      </dsp:nvSpPr>
      <dsp:spPr>
        <a:xfrm>
          <a:off x="3357876" y="912719"/>
          <a:ext cx="1188998" cy="772848"/>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FILAHA INNOV’</a:t>
          </a:r>
          <a:endParaRPr lang="fr-DZ" sz="1300" kern="1200" dirty="0"/>
        </a:p>
      </dsp:txBody>
      <dsp:txXfrm>
        <a:off x="3395603" y="950446"/>
        <a:ext cx="1113544" cy="697394"/>
      </dsp:txXfrm>
    </dsp:sp>
    <dsp:sp modelId="{E9B9C67C-BD8A-4A8C-B977-6F9D954CD229}">
      <dsp:nvSpPr>
        <dsp:cNvPr id="0" name=""/>
        <dsp:cNvSpPr/>
      </dsp:nvSpPr>
      <dsp:spPr>
        <a:xfrm>
          <a:off x="3564678" y="517015"/>
          <a:ext cx="3638663" cy="3638663"/>
        </a:xfrm>
        <a:custGeom>
          <a:avLst/>
          <a:gdLst/>
          <a:ahLst/>
          <a:cxnLst/>
          <a:rect l="0" t="0" r="0" b="0"/>
          <a:pathLst>
            <a:path>
              <a:moveTo>
                <a:pt x="692495" y="390973"/>
              </a:moveTo>
              <a:arcTo wR="1819331" hR="1819331" stAng="13903800" swAng="1421518"/>
            </a:path>
          </a:pathLst>
        </a:custGeom>
        <a:noFill/>
        <a:ln w="6350" cap="flat" cmpd="sng" algn="ctr">
          <a:solidFill>
            <a:schemeClr val="accent6">
              <a:shade val="90000"/>
              <a:hueOff val="321387"/>
              <a:satOff val="-12653"/>
              <a:lumOff val="25183"/>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fr-FR" dirty="0"/>
              <a:t>Fazil </a:t>
            </a:r>
            <a:r>
              <a:rPr lang="fr-FR" dirty="0" err="1"/>
              <a:t>BOUAIAch</a:t>
            </a:r>
            <a:r>
              <a:rPr lang="fr-FR" dirty="0"/>
              <a:t>                 </a:t>
            </a:r>
            <a:fld id="{44B3955F-9FE4-440A-8221-25A75577C4F3}" type="slidenum">
              <a:rPr lang="fr-DZ" smtClean="0"/>
              <a:pPr/>
              <a:t>‹N°›</a:t>
            </a:fld>
            <a:endParaRPr lang="fr-DZ" dirty="0"/>
          </a:p>
        </p:txBody>
      </p:sp>
      <p:sp>
        <p:nvSpPr>
          <p:cNvPr id="8" name="Espace réservé de l'image des diapositives 7">
            <a:extLst>
              <a:ext uri="{FF2B5EF4-FFF2-40B4-BE49-F238E27FC236}">
                <a16:creationId xmlns:a16="http://schemas.microsoft.com/office/drawing/2014/main" id="{574A6531-0F1A-469E-BFE0-DCFECE5962B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9" name="Espace réservé du pied de page 8">
            <a:extLst>
              <a:ext uri="{FF2B5EF4-FFF2-40B4-BE49-F238E27FC236}">
                <a16:creationId xmlns:a16="http://schemas.microsoft.com/office/drawing/2014/main" id="{98487BAA-17CF-4016-9D78-CC7F91A1361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Filaha Innov’ </a:t>
            </a:r>
            <a:r>
              <a:rPr lang="fr-FR" dirty="0" err="1"/>
              <a:t>Incubator</a:t>
            </a:r>
            <a:r>
              <a:rPr lang="fr-FR" dirty="0"/>
              <a:t> – 04 Mars 2021</a:t>
            </a:r>
            <a:endParaRPr lang="fr-DZ" dirty="0"/>
          </a:p>
        </p:txBody>
      </p:sp>
    </p:spTree>
    <p:extLst>
      <p:ext uri="{BB962C8B-B14F-4D97-AF65-F5344CB8AC3E}">
        <p14:creationId xmlns:p14="http://schemas.microsoft.com/office/powerpoint/2010/main" val="57959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04EF4-A62E-49AA-8686-DE6DB8AEC68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C660C143-7B11-4A9A-9B8E-F1F42ECB9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5" name="Espace réservé du pied de page 4">
            <a:extLst>
              <a:ext uri="{FF2B5EF4-FFF2-40B4-BE49-F238E27FC236}">
                <a16:creationId xmlns:a16="http://schemas.microsoft.com/office/drawing/2014/main" id="{E06F99A3-C30B-4C5E-9575-1010D07D75E8}"/>
              </a:ext>
            </a:extLst>
          </p:cNvPr>
          <p:cNvSpPr>
            <a:spLocks noGrp="1"/>
          </p:cNvSpPr>
          <p:nvPr>
            <p:ph type="ftr" sz="quarter" idx="11"/>
          </p:nvPr>
        </p:nvSpPr>
        <p:spPr>
          <a:xfrm>
            <a:off x="239151" y="6356350"/>
            <a:ext cx="10100603" cy="365125"/>
          </a:xfrm>
        </p:spPr>
        <p:txBody>
          <a:bodyPr/>
          <a:lstStyle/>
          <a:p>
            <a:r>
              <a:rPr lang="fr-FR" dirty="0"/>
              <a:t>Filaha Innov' </a:t>
            </a:r>
            <a:r>
              <a:rPr lang="fr-FR" dirty="0" err="1"/>
              <a:t>Incubator</a:t>
            </a:r>
            <a:r>
              <a:rPr lang="fr-FR" dirty="0"/>
              <a:t>                                                                                                                                                                   Fazil BOUAIACH - 04 Mars 2021</a:t>
            </a:r>
            <a:endParaRPr lang="fr-DZ" dirty="0"/>
          </a:p>
        </p:txBody>
      </p:sp>
      <p:sp>
        <p:nvSpPr>
          <p:cNvPr id="6" name="Espace réservé du numéro de diapositive 5">
            <a:extLst>
              <a:ext uri="{FF2B5EF4-FFF2-40B4-BE49-F238E27FC236}">
                <a16:creationId xmlns:a16="http://schemas.microsoft.com/office/drawing/2014/main" id="{0817953E-64AB-43E9-8AF9-852E503EDE1E}"/>
              </a:ext>
            </a:extLst>
          </p:cNvPr>
          <p:cNvSpPr>
            <a:spLocks noGrp="1"/>
          </p:cNvSpPr>
          <p:nvPr>
            <p:ph type="sldNum" sz="quarter" idx="12"/>
          </p:nvPr>
        </p:nvSpPr>
        <p:spPr>
          <a:xfrm>
            <a:off x="10846190" y="6356350"/>
            <a:ext cx="507609" cy="365125"/>
          </a:xfrm>
        </p:spPr>
        <p:txBody>
          <a:bodyPr/>
          <a:lstStyle/>
          <a:p>
            <a:fld id="{AE16B1CF-9D02-4A72-A2B9-11A41053FBC5}" type="slidenum">
              <a:rPr lang="fr-DZ" smtClean="0"/>
              <a:t>‹N°›</a:t>
            </a:fld>
            <a:endParaRPr lang="fr-DZ" dirty="0"/>
          </a:p>
        </p:txBody>
      </p:sp>
    </p:spTree>
    <p:extLst>
      <p:ext uri="{BB962C8B-B14F-4D97-AF65-F5344CB8AC3E}">
        <p14:creationId xmlns:p14="http://schemas.microsoft.com/office/powerpoint/2010/main" val="209629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C6B2B-F987-4F1C-AEA3-B0C920A9B175}"/>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82850B9F-E7E9-46FF-8223-7CA975D2FE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6E48811-F997-4647-BBCF-B349D859F070}"/>
              </a:ext>
            </a:extLst>
          </p:cNvPr>
          <p:cNvSpPr>
            <a:spLocks noGrp="1"/>
          </p:cNvSpPr>
          <p:nvPr>
            <p:ph type="dt" sz="half" idx="10"/>
          </p:nvPr>
        </p:nvSpPr>
        <p:spPr/>
        <p:txBody>
          <a:bodyPr/>
          <a:lstStyle/>
          <a:p>
            <a:fld id="{8F0B83AC-FCDA-483A-8C7E-B26DB6FF4E8A}" type="datetime1">
              <a:rPr lang="fr-DZ" smtClean="0"/>
              <a:t>03/03/2021</a:t>
            </a:fld>
            <a:endParaRPr lang="fr-DZ"/>
          </a:p>
        </p:txBody>
      </p:sp>
      <p:sp>
        <p:nvSpPr>
          <p:cNvPr id="5" name="Espace réservé du pied de page 4">
            <a:extLst>
              <a:ext uri="{FF2B5EF4-FFF2-40B4-BE49-F238E27FC236}">
                <a16:creationId xmlns:a16="http://schemas.microsoft.com/office/drawing/2014/main" id="{7400FE88-C53B-46A8-B0CE-67C1C4B6E27A}"/>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6" name="Espace réservé du numéro de diapositive 5">
            <a:extLst>
              <a:ext uri="{FF2B5EF4-FFF2-40B4-BE49-F238E27FC236}">
                <a16:creationId xmlns:a16="http://schemas.microsoft.com/office/drawing/2014/main" id="{D9E282E4-1217-4DA0-A6E0-FCED5ED568A6}"/>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241201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F78D4B-C15E-444C-B129-8C993643691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B81BE909-6978-415A-ABB2-70DBADAF698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8AB048D8-E659-413C-B11C-79AC5441CC5C}"/>
              </a:ext>
            </a:extLst>
          </p:cNvPr>
          <p:cNvSpPr>
            <a:spLocks noGrp="1"/>
          </p:cNvSpPr>
          <p:nvPr>
            <p:ph type="dt" sz="half" idx="10"/>
          </p:nvPr>
        </p:nvSpPr>
        <p:spPr/>
        <p:txBody>
          <a:bodyPr/>
          <a:lstStyle/>
          <a:p>
            <a:fld id="{79277B2A-115B-4C5F-BE6C-D32E73855C2B}" type="datetime1">
              <a:rPr lang="fr-DZ" smtClean="0"/>
              <a:t>03/03/2021</a:t>
            </a:fld>
            <a:endParaRPr lang="fr-DZ"/>
          </a:p>
        </p:txBody>
      </p:sp>
      <p:sp>
        <p:nvSpPr>
          <p:cNvPr id="5" name="Espace réservé du pied de page 4">
            <a:extLst>
              <a:ext uri="{FF2B5EF4-FFF2-40B4-BE49-F238E27FC236}">
                <a16:creationId xmlns:a16="http://schemas.microsoft.com/office/drawing/2014/main" id="{3606993A-7356-45BD-915D-0154B0940E97}"/>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6" name="Espace réservé du numéro de diapositive 5">
            <a:extLst>
              <a:ext uri="{FF2B5EF4-FFF2-40B4-BE49-F238E27FC236}">
                <a16:creationId xmlns:a16="http://schemas.microsoft.com/office/drawing/2014/main" id="{FDBD6C34-5CDE-4A05-B2B5-9F500C856022}"/>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291320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7AA55-B0C1-486D-B849-8C638E3586FA}"/>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38E0B6CE-28DC-4C52-B823-D421DEBB93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1E16132B-4889-4448-BFB5-8816BCF33520}"/>
              </a:ext>
            </a:extLst>
          </p:cNvPr>
          <p:cNvSpPr>
            <a:spLocks noGrp="1"/>
          </p:cNvSpPr>
          <p:nvPr>
            <p:ph type="dt" sz="half" idx="10"/>
          </p:nvPr>
        </p:nvSpPr>
        <p:spPr/>
        <p:txBody>
          <a:bodyPr/>
          <a:lstStyle/>
          <a:p>
            <a:fld id="{8ABEFACB-28FD-46B9-9540-1EADF0458A9D}" type="datetime1">
              <a:rPr lang="fr-DZ" smtClean="0"/>
              <a:t>03/03/2021</a:t>
            </a:fld>
            <a:endParaRPr lang="fr-DZ"/>
          </a:p>
        </p:txBody>
      </p:sp>
      <p:sp>
        <p:nvSpPr>
          <p:cNvPr id="5" name="Espace réservé du pied de page 4">
            <a:extLst>
              <a:ext uri="{FF2B5EF4-FFF2-40B4-BE49-F238E27FC236}">
                <a16:creationId xmlns:a16="http://schemas.microsoft.com/office/drawing/2014/main" id="{B404A750-7CCD-49B2-831E-345EF5718B63}"/>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6" name="Espace réservé du numéro de diapositive 5">
            <a:extLst>
              <a:ext uri="{FF2B5EF4-FFF2-40B4-BE49-F238E27FC236}">
                <a16:creationId xmlns:a16="http://schemas.microsoft.com/office/drawing/2014/main" id="{561A6726-5164-420A-8E7A-B84C0BC1D21E}"/>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289200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35520-D339-4E07-B6B1-DCAF2896A26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AA5A58F1-031B-4105-83B8-C9D94A5F4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FF5EEA-433A-4EBC-B072-F8C4914FBA9B}"/>
              </a:ext>
            </a:extLst>
          </p:cNvPr>
          <p:cNvSpPr>
            <a:spLocks noGrp="1"/>
          </p:cNvSpPr>
          <p:nvPr>
            <p:ph type="dt" sz="half" idx="10"/>
          </p:nvPr>
        </p:nvSpPr>
        <p:spPr/>
        <p:txBody>
          <a:bodyPr/>
          <a:lstStyle/>
          <a:p>
            <a:fld id="{3B58EB6D-A06E-4353-BE58-E7064E2968F1}" type="datetime1">
              <a:rPr lang="fr-DZ" smtClean="0"/>
              <a:t>03/03/2021</a:t>
            </a:fld>
            <a:endParaRPr lang="fr-DZ"/>
          </a:p>
        </p:txBody>
      </p:sp>
      <p:sp>
        <p:nvSpPr>
          <p:cNvPr id="5" name="Espace réservé du pied de page 4">
            <a:extLst>
              <a:ext uri="{FF2B5EF4-FFF2-40B4-BE49-F238E27FC236}">
                <a16:creationId xmlns:a16="http://schemas.microsoft.com/office/drawing/2014/main" id="{FACA0A71-2766-4CFB-8764-3138B5E4852E}"/>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6" name="Espace réservé du numéro de diapositive 5">
            <a:extLst>
              <a:ext uri="{FF2B5EF4-FFF2-40B4-BE49-F238E27FC236}">
                <a16:creationId xmlns:a16="http://schemas.microsoft.com/office/drawing/2014/main" id="{EB15F4EC-23C2-4DC8-8EE4-60CFDF7CFD4F}"/>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21010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99F82-F5F6-4ABB-A503-D0D937278E9D}"/>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294FB80C-EA22-4A4D-BB6F-E2BE50CE2E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63CBEFB2-5EFE-4427-92E8-AACE4EADF2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1BFDEA16-7EAE-4356-87A5-B4DA89C6D71B}"/>
              </a:ext>
            </a:extLst>
          </p:cNvPr>
          <p:cNvSpPr>
            <a:spLocks noGrp="1"/>
          </p:cNvSpPr>
          <p:nvPr>
            <p:ph type="dt" sz="half" idx="10"/>
          </p:nvPr>
        </p:nvSpPr>
        <p:spPr/>
        <p:txBody>
          <a:bodyPr/>
          <a:lstStyle/>
          <a:p>
            <a:fld id="{7DF4BF21-E636-4D2A-A0A3-C417F51DAF8A}" type="datetime1">
              <a:rPr lang="fr-DZ" smtClean="0"/>
              <a:t>03/03/2021</a:t>
            </a:fld>
            <a:endParaRPr lang="fr-DZ"/>
          </a:p>
        </p:txBody>
      </p:sp>
      <p:sp>
        <p:nvSpPr>
          <p:cNvPr id="6" name="Espace réservé du pied de page 5">
            <a:extLst>
              <a:ext uri="{FF2B5EF4-FFF2-40B4-BE49-F238E27FC236}">
                <a16:creationId xmlns:a16="http://schemas.microsoft.com/office/drawing/2014/main" id="{8E3D02A9-F057-466F-895A-847DF6898417}"/>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7" name="Espace réservé du numéro de diapositive 6">
            <a:extLst>
              <a:ext uri="{FF2B5EF4-FFF2-40B4-BE49-F238E27FC236}">
                <a16:creationId xmlns:a16="http://schemas.microsoft.com/office/drawing/2014/main" id="{5B3769C9-3634-47D6-9174-A76ED9E73D76}"/>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37119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66554-1A43-4A46-936A-124CD56F6022}"/>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0A77655A-46CB-4879-B6D6-8EC409E45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97D243D-5FC0-48A5-9C15-DAE9F8F79C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66278947-60B6-4C62-BC70-996FB27EB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253055-A583-4C8F-ADE9-AE49F5B291F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8884F195-EB3F-4FA1-A560-B0D8144F12A5}"/>
              </a:ext>
            </a:extLst>
          </p:cNvPr>
          <p:cNvSpPr>
            <a:spLocks noGrp="1"/>
          </p:cNvSpPr>
          <p:nvPr>
            <p:ph type="dt" sz="half" idx="10"/>
          </p:nvPr>
        </p:nvSpPr>
        <p:spPr/>
        <p:txBody>
          <a:bodyPr/>
          <a:lstStyle/>
          <a:p>
            <a:fld id="{B2E763FB-B5E0-4BDC-9249-665D6574CD1C}" type="datetime1">
              <a:rPr lang="fr-DZ" smtClean="0"/>
              <a:t>03/03/2021</a:t>
            </a:fld>
            <a:endParaRPr lang="fr-DZ"/>
          </a:p>
        </p:txBody>
      </p:sp>
      <p:sp>
        <p:nvSpPr>
          <p:cNvPr id="8" name="Espace réservé du pied de page 7">
            <a:extLst>
              <a:ext uri="{FF2B5EF4-FFF2-40B4-BE49-F238E27FC236}">
                <a16:creationId xmlns:a16="http://schemas.microsoft.com/office/drawing/2014/main" id="{15AF5A96-5ECE-4EE4-BC58-10A62B326D25}"/>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9" name="Espace réservé du numéro de diapositive 8">
            <a:extLst>
              <a:ext uri="{FF2B5EF4-FFF2-40B4-BE49-F238E27FC236}">
                <a16:creationId xmlns:a16="http://schemas.microsoft.com/office/drawing/2014/main" id="{230C33F7-2515-431C-A8ED-65A461EA6C57}"/>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114959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F3895-2584-4984-A591-C1C6EE685EDF}"/>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952A5AEB-CAF7-403E-A3BA-2AFE7CD669EF}"/>
              </a:ext>
            </a:extLst>
          </p:cNvPr>
          <p:cNvSpPr>
            <a:spLocks noGrp="1"/>
          </p:cNvSpPr>
          <p:nvPr>
            <p:ph type="dt" sz="half" idx="10"/>
          </p:nvPr>
        </p:nvSpPr>
        <p:spPr/>
        <p:txBody>
          <a:bodyPr/>
          <a:lstStyle/>
          <a:p>
            <a:fld id="{4F8B1185-C41F-4C53-B29B-939D0FB5501E}" type="datetime1">
              <a:rPr lang="fr-DZ" smtClean="0"/>
              <a:t>03/03/2021</a:t>
            </a:fld>
            <a:endParaRPr lang="fr-DZ"/>
          </a:p>
        </p:txBody>
      </p:sp>
      <p:sp>
        <p:nvSpPr>
          <p:cNvPr id="4" name="Espace réservé du pied de page 3">
            <a:extLst>
              <a:ext uri="{FF2B5EF4-FFF2-40B4-BE49-F238E27FC236}">
                <a16:creationId xmlns:a16="http://schemas.microsoft.com/office/drawing/2014/main" id="{E1267A71-E7B6-417D-9E02-170A2DBE5513}"/>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5" name="Espace réservé du numéro de diapositive 4">
            <a:extLst>
              <a:ext uri="{FF2B5EF4-FFF2-40B4-BE49-F238E27FC236}">
                <a16:creationId xmlns:a16="http://schemas.microsoft.com/office/drawing/2014/main" id="{1D04FABF-0F5D-451D-879A-5C2BE76401C2}"/>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205803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44A71A-AD08-4A5A-82B3-B9AE57A017E5}"/>
              </a:ext>
            </a:extLst>
          </p:cNvPr>
          <p:cNvSpPr>
            <a:spLocks noGrp="1"/>
          </p:cNvSpPr>
          <p:nvPr>
            <p:ph type="dt" sz="half" idx="10"/>
          </p:nvPr>
        </p:nvSpPr>
        <p:spPr/>
        <p:txBody>
          <a:bodyPr/>
          <a:lstStyle/>
          <a:p>
            <a:fld id="{1AB75991-FE6A-4276-839D-CE588AC53EB1}" type="datetime1">
              <a:rPr lang="fr-DZ" smtClean="0"/>
              <a:t>03/03/2021</a:t>
            </a:fld>
            <a:endParaRPr lang="fr-DZ"/>
          </a:p>
        </p:txBody>
      </p:sp>
      <p:sp>
        <p:nvSpPr>
          <p:cNvPr id="3" name="Espace réservé du pied de page 2">
            <a:extLst>
              <a:ext uri="{FF2B5EF4-FFF2-40B4-BE49-F238E27FC236}">
                <a16:creationId xmlns:a16="http://schemas.microsoft.com/office/drawing/2014/main" id="{2AB70F39-A966-4292-9E12-90C111570D36}"/>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4" name="Espace réservé du numéro de diapositive 3">
            <a:extLst>
              <a:ext uri="{FF2B5EF4-FFF2-40B4-BE49-F238E27FC236}">
                <a16:creationId xmlns:a16="http://schemas.microsoft.com/office/drawing/2014/main" id="{40039F90-F625-49A5-8AF3-911171057162}"/>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374137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9526E-ED89-4E78-89F3-7092313C9E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1A04AD35-A1BB-4D4A-9C7C-71C24DFB3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FA824108-504A-437A-A90C-6B0ABE6EF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015593-183A-47BB-AB7E-7F5AD41358E6}"/>
              </a:ext>
            </a:extLst>
          </p:cNvPr>
          <p:cNvSpPr>
            <a:spLocks noGrp="1"/>
          </p:cNvSpPr>
          <p:nvPr>
            <p:ph type="dt" sz="half" idx="10"/>
          </p:nvPr>
        </p:nvSpPr>
        <p:spPr/>
        <p:txBody>
          <a:bodyPr/>
          <a:lstStyle/>
          <a:p>
            <a:fld id="{0D00C00C-4F5E-46B8-902F-FF403A1BAC35}" type="datetime1">
              <a:rPr lang="fr-DZ" smtClean="0"/>
              <a:t>03/03/2021</a:t>
            </a:fld>
            <a:endParaRPr lang="fr-DZ"/>
          </a:p>
        </p:txBody>
      </p:sp>
      <p:sp>
        <p:nvSpPr>
          <p:cNvPr id="6" name="Espace réservé du pied de page 5">
            <a:extLst>
              <a:ext uri="{FF2B5EF4-FFF2-40B4-BE49-F238E27FC236}">
                <a16:creationId xmlns:a16="http://schemas.microsoft.com/office/drawing/2014/main" id="{2ADFC83F-A766-4F18-B42D-E659799B3A87}"/>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7" name="Espace réservé du numéro de diapositive 6">
            <a:extLst>
              <a:ext uri="{FF2B5EF4-FFF2-40B4-BE49-F238E27FC236}">
                <a16:creationId xmlns:a16="http://schemas.microsoft.com/office/drawing/2014/main" id="{136F4565-CA14-46ED-9C26-5E1FF8D7C169}"/>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119673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8F772-0B6F-40A5-8441-39AEFC67F9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C0D97503-5CC7-4A19-B5A1-228B112B3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CA35601-EB09-498C-AED1-9FACC45DC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0968BD-2EC2-4074-ACB7-0D85C3EDAF52}"/>
              </a:ext>
            </a:extLst>
          </p:cNvPr>
          <p:cNvSpPr>
            <a:spLocks noGrp="1"/>
          </p:cNvSpPr>
          <p:nvPr>
            <p:ph type="dt" sz="half" idx="10"/>
          </p:nvPr>
        </p:nvSpPr>
        <p:spPr/>
        <p:txBody>
          <a:bodyPr/>
          <a:lstStyle/>
          <a:p>
            <a:fld id="{1338CA75-118B-45C2-976C-FF87A85BF989}" type="datetime1">
              <a:rPr lang="fr-DZ" smtClean="0"/>
              <a:t>03/03/2021</a:t>
            </a:fld>
            <a:endParaRPr lang="fr-DZ"/>
          </a:p>
        </p:txBody>
      </p:sp>
      <p:sp>
        <p:nvSpPr>
          <p:cNvPr id="6" name="Espace réservé du pied de page 5">
            <a:extLst>
              <a:ext uri="{FF2B5EF4-FFF2-40B4-BE49-F238E27FC236}">
                <a16:creationId xmlns:a16="http://schemas.microsoft.com/office/drawing/2014/main" id="{662DBCB6-9E7B-4446-B20F-BB805F9DB8EC}"/>
              </a:ext>
            </a:extLst>
          </p:cNvPr>
          <p:cNvSpPr>
            <a:spLocks noGrp="1"/>
          </p:cNvSpPr>
          <p:nvPr>
            <p:ph type="ftr" sz="quarter" idx="11"/>
          </p:nvPr>
        </p:nvSpPr>
        <p:spPr/>
        <p:txBody>
          <a:bodyPr/>
          <a:lstStyle/>
          <a:p>
            <a:r>
              <a:rPr lang="fr-FR" dirty="0"/>
              <a:t>Filaha Innov' </a:t>
            </a:r>
            <a:r>
              <a:rPr lang="fr-FR" dirty="0" err="1"/>
              <a:t>Incubator</a:t>
            </a:r>
            <a:r>
              <a:rPr lang="fr-FR" dirty="0"/>
              <a:t>                                                 Fazil BOUAIACH - 04 Mars 2021</a:t>
            </a:r>
            <a:endParaRPr lang="fr-DZ" dirty="0"/>
          </a:p>
        </p:txBody>
      </p:sp>
      <p:sp>
        <p:nvSpPr>
          <p:cNvPr id="7" name="Espace réservé du numéro de diapositive 6">
            <a:extLst>
              <a:ext uri="{FF2B5EF4-FFF2-40B4-BE49-F238E27FC236}">
                <a16:creationId xmlns:a16="http://schemas.microsoft.com/office/drawing/2014/main" id="{817AA1D4-3B5A-4924-B2FA-883586896848}"/>
              </a:ext>
            </a:extLst>
          </p:cNvPr>
          <p:cNvSpPr>
            <a:spLocks noGrp="1"/>
          </p:cNvSpPr>
          <p:nvPr>
            <p:ph type="sldNum" sz="quarter" idx="12"/>
          </p:nvPr>
        </p:nvSpPr>
        <p:spPr/>
        <p:txBody>
          <a:bodyPr/>
          <a:lstStyle/>
          <a:p>
            <a:fld id="{AE16B1CF-9D02-4A72-A2B9-11A41053FBC5}" type="slidenum">
              <a:rPr lang="fr-DZ" smtClean="0"/>
              <a:t>‹N°›</a:t>
            </a:fld>
            <a:endParaRPr lang="fr-DZ"/>
          </a:p>
        </p:txBody>
      </p:sp>
    </p:spTree>
    <p:extLst>
      <p:ext uri="{BB962C8B-B14F-4D97-AF65-F5344CB8AC3E}">
        <p14:creationId xmlns:p14="http://schemas.microsoft.com/office/powerpoint/2010/main" val="261033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10FA17-D426-4F03-9D29-6FB23D45A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B3528981-6825-40B6-BCCF-05DD411A5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41BEB8F4-C0BA-4360-811F-03CDC51ED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3FC1E-5242-4DAD-8A5C-521000A31219}" type="datetime1">
              <a:rPr lang="fr-DZ" smtClean="0"/>
              <a:t>03/03/2021</a:t>
            </a:fld>
            <a:endParaRPr lang="fr-DZ"/>
          </a:p>
        </p:txBody>
      </p:sp>
      <p:sp>
        <p:nvSpPr>
          <p:cNvPr id="5" name="Espace réservé du pied de page 4">
            <a:extLst>
              <a:ext uri="{FF2B5EF4-FFF2-40B4-BE49-F238E27FC236}">
                <a16:creationId xmlns:a16="http://schemas.microsoft.com/office/drawing/2014/main" id="{6F5C0387-5003-4C61-9CFE-60A336C66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Filaha Innov' </a:t>
            </a:r>
            <a:r>
              <a:rPr lang="fr-FR" dirty="0" err="1"/>
              <a:t>Incubator</a:t>
            </a:r>
            <a:r>
              <a:rPr lang="fr-FR" dirty="0"/>
              <a:t>                                                 Fazil BOUAIACH - 04 Mars 2021</a:t>
            </a:r>
            <a:endParaRPr lang="fr-DZ" dirty="0"/>
          </a:p>
        </p:txBody>
      </p:sp>
      <p:sp>
        <p:nvSpPr>
          <p:cNvPr id="6" name="Espace réservé du numéro de diapositive 5">
            <a:extLst>
              <a:ext uri="{FF2B5EF4-FFF2-40B4-BE49-F238E27FC236}">
                <a16:creationId xmlns:a16="http://schemas.microsoft.com/office/drawing/2014/main" id="{8EC970C6-4F74-49E9-A31C-721B948E9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6B1CF-9D02-4A72-A2B9-11A41053FBC5}" type="slidenum">
              <a:rPr lang="fr-DZ" smtClean="0"/>
              <a:t>‹N°›</a:t>
            </a:fld>
            <a:endParaRPr lang="fr-DZ"/>
          </a:p>
        </p:txBody>
      </p:sp>
    </p:spTree>
    <p:extLst>
      <p:ext uri="{BB962C8B-B14F-4D97-AF65-F5344CB8AC3E}">
        <p14:creationId xmlns:p14="http://schemas.microsoft.com/office/powerpoint/2010/main" val="254489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164892" y="0"/>
            <a:ext cx="7675418" cy="1108668"/>
          </a:xfrm>
        </p:spPr>
        <p:txBody>
          <a:bodyPr>
            <a:noAutofit/>
          </a:bodyPr>
          <a:lstStyle/>
          <a:p>
            <a:r>
              <a:rPr lang="fr-FR" sz="4800" b="1" dirty="0">
                <a:effectLst>
                  <a:outerShdw blurRad="38100" dist="38100" dir="2700000" algn="tl">
                    <a:srgbClr val="000000">
                      <a:alpha val="43137"/>
                    </a:srgbClr>
                  </a:outerShdw>
                </a:effectLst>
                <a:latin typeface="+mn-lt"/>
              </a:rPr>
              <a:t>FILAHA INNOV’ </a:t>
            </a:r>
            <a:r>
              <a:rPr lang="fr-FR" sz="4800" b="1" dirty="0">
                <a:latin typeface="+mn-lt"/>
              </a:rPr>
              <a:t>INCUBATOR</a:t>
            </a:r>
            <a:endParaRPr lang="fr-DZ" sz="4800" b="1" dirty="0">
              <a:latin typeface="+mn-lt"/>
            </a:endParaRPr>
          </a:p>
        </p:txBody>
      </p:sp>
      <p:sp>
        <p:nvSpPr>
          <p:cNvPr id="3" name="Sous-titre 2">
            <a:extLst>
              <a:ext uri="{FF2B5EF4-FFF2-40B4-BE49-F238E27FC236}">
                <a16:creationId xmlns:a16="http://schemas.microsoft.com/office/drawing/2014/main" id="{F9274B58-AD9D-47A6-B49C-3A06ED08DB27}"/>
              </a:ext>
            </a:extLst>
          </p:cNvPr>
          <p:cNvSpPr>
            <a:spLocks noGrp="1"/>
          </p:cNvSpPr>
          <p:nvPr>
            <p:ph type="subTitle" idx="1"/>
          </p:nvPr>
        </p:nvSpPr>
        <p:spPr>
          <a:xfrm>
            <a:off x="0" y="5295175"/>
            <a:ext cx="7009791" cy="1306289"/>
          </a:xfrm>
        </p:spPr>
        <p:txBody>
          <a:bodyPr>
            <a:noAutofit/>
          </a:bodyPr>
          <a:lstStyle/>
          <a:p>
            <a:r>
              <a:rPr lang="fr-FR" sz="1800" b="1" dirty="0"/>
              <a:t>Préparé par: Fazil BOUAIACH</a:t>
            </a:r>
          </a:p>
          <a:p>
            <a:r>
              <a:rPr lang="fr-FR" sz="1800" b="1" dirty="0"/>
              <a:t>Spécialiste Digitalisation, High-Tech &amp; Business Développement</a:t>
            </a:r>
          </a:p>
          <a:p>
            <a:r>
              <a:rPr lang="fr-FR" sz="1800" b="1" dirty="0"/>
              <a:t>Membre du G.R.F.I (Groupe de Réflexion Filaha Innov)</a:t>
            </a:r>
          </a:p>
          <a:p>
            <a:pPr algn="l"/>
            <a:endParaRPr lang="fr-FR" sz="1800" b="1"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428" y="2550331"/>
            <a:ext cx="3995225" cy="38164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CC7548F-EB10-4B00-A352-D8AA5B37BFCA}"/>
              </a:ext>
            </a:extLst>
          </p:cNvPr>
          <p:cNvSpPr txBox="1"/>
          <p:nvPr/>
        </p:nvSpPr>
        <p:spPr>
          <a:xfrm>
            <a:off x="5343957" y="6478437"/>
            <a:ext cx="2354964" cy="338554"/>
          </a:xfrm>
          <a:prstGeom prst="rect">
            <a:avLst/>
          </a:prstGeom>
          <a:noFill/>
        </p:spPr>
        <p:txBody>
          <a:bodyPr wrap="square" rtlCol="0">
            <a:spAutoFit/>
          </a:bodyPr>
          <a:lstStyle/>
          <a:p>
            <a:r>
              <a:rPr lang="fr-FR" sz="1600" i="1" dirty="0"/>
              <a:t>Jeudi 4 Mars 2021</a:t>
            </a:r>
            <a:endParaRPr lang="fr-DZ" sz="1600" i="1" dirty="0"/>
          </a:p>
        </p:txBody>
      </p:sp>
    </p:spTree>
    <p:extLst>
      <p:ext uri="{BB962C8B-B14F-4D97-AF65-F5344CB8AC3E}">
        <p14:creationId xmlns:p14="http://schemas.microsoft.com/office/powerpoint/2010/main" val="179590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0" y="10"/>
            <a:ext cx="12191980" cy="6857990"/>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478282" y="1591622"/>
            <a:ext cx="10169236" cy="4104861"/>
          </a:xfrm>
        </p:spPr>
        <p:txBody>
          <a:bodyPr>
            <a:normAutofit/>
          </a:bodyPr>
          <a:lstStyle/>
          <a:p>
            <a:pPr algn="l"/>
            <a:endParaRPr lang="fr-FR" b="1" dirty="0"/>
          </a:p>
          <a:p>
            <a:pPr marL="342900" indent="-342900" algn="l">
              <a:buFont typeface="Wingdings" panose="05000000000000000000" pitchFamily="2" charset="2"/>
              <a:buChar char="Ø"/>
            </a:pPr>
            <a:r>
              <a:rPr lang="fr-FR" b="1" dirty="0"/>
              <a:t>Bénéficier des avantages et dispositifs institutionnels, de financement, de formation accessibles aux start-up faisant partie des incubateurs labelisés</a:t>
            </a:r>
          </a:p>
          <a:p>
            <a:pPr marL="342900" indent="-342900" algn="l">
              <a:buFont typeface="Wingdings" panose="05000000000000000000" pitchFamily="2" charset="2"/>
              <a:buChar char="Ø"/>
            </a:pPr>
            <a:r>
              <a:rPr lang="fr-FR" b="1" dirty="0"/>
              <a:t>Avoir un « One Stop Shop » pour tous les besoins du projets. Bureaux, Formation, expertise, réseau de contact dans le secteur public et privé</a:t>
            </a:r>
          </a:p>
          <a:p>
            <a:pPr marL="342900" indent="-342900" algn="l">
              <a:buFont typeface="Wingdings" panose="05000000000000000000" pitchFamily="2" charset="2"/>
              <a:buChar char="Ø"/>
            </a:pPr>
            <a:r>
              <a:rPr lang="fr-FR" b="1" dirty="0"/>
              <a:t>Rompre l isolement de « l entrepreneur » et bénéficier d’un soutien et d’un suivi pendant toute la phase du lancement du projet</a:t>
            </a:r>
          </a:p>
          <a:p>
            <a:pPr marL="342900" indent="-342900" algn="l">
              <a:buFont typeface="Wingdings" panose="05000000000000000000" pitchFamily="2" charset="2"/>
              <a:buChar char="Ø"/>
            </a:pPr>
            <a:r>
              <a:rPr lang="fr-FR" b="1" dirty="0"/>
              <a:t>Faire converger ses efforts sur le cœur du projet et son succès en optimisant l’utilisation des ressources, du temps et de l’information</a:t>
            </a:r>
          </a:p>
          <a:p>
            <a:endParaRPr lang="fr-FR" sz="5900" dirty="0"/>
          </a:p>
        </p:txBody>
      </p:sp>
      <p:sp>
        <p:nvSpPr>
          <p:cNvPr id="7" name="Sous-titre 5">
            <a:extLst>
              <a:ext uri="{FF2B5EF4-FFF2-40B4-BE49-F238E27FC236}">
                <a16:creationId xmlns:a16="http://schemas.microsoft.com/office/drawing/2014/main" id="{0B7F8E1F-DDF0-4939-8790-F0E22BD772CE}"/>
              </a:ext>
            </a:extLst>
          </p:cNvPr>
          <p:cNvSpPr txBox="1">
            <a:spLocks/>
          </p:cNvSpPr>
          <p:nvPr/>
        </p:nvSpPr>
        <p:spPr>
          <a:xfrm>
            <a:off x="3123110" y="822283"/>
            <a:ext cx="5544000" cy="6660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b="1" dirty="0">
                <a:solidFill>
                  <a:prstClr val="black"/>
                </a:solidFill>
                <a:latin typeface="Calibri"/>
              </a:rPr>
              <a:t>Avantage pour les Start-up</a:t>
            </a:r>
          </a:p>
        </p:txBody>
      </p:sp>
      <p:sp>
        <p:nvSpPr>
          <p:cNvPr id="8" name="ZoneTexte 7">
            <a:extLst>
              <a:ext uri="{FF2B5EF4-FFF2-40B4-BE49-F238E27FC236}">
                <a16:creationId xmlns:a16="http://schemas.microsoft.com/office/drawing/2014/main" id="{294FB567-7282-48D8-8F5A-5F60E275FBFB}"/>
              </a:ext>
            </a:extLst>
          </p:cNvPr>
          <p:cNvSpPr txBox="1"/>
          <p:nvPr/>
        </p:nvSpPr>
        <p:spPr>
          <a:xfrm>
            <a:off x="5304571" y="639767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4051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8</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52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164892" y="0"/>
            <a:ext cx="7675418" cy="1108668"/>
          </a:xfrm>
        </p:spPr>
        <p:txBody>
          <a:bodyPr>
            <a:noAutofit/>
          </a:bodyPr>
          <a:lstStyle/>
          <a:p>
            <a:r>
              <a:rPr lang="fr-FR" sz="4800" b="1" dirty="0">
                <a:effectLst>
                  <a:outerShdw blurRad="38100" dist="38100" dir="2700000" algn="tl">
                    <a:srgbClr val="000000">
                      <a:alpha val="43137"/>
                    </a:srgbClr>
                  </a:outerShdw>
                </a:effectLst>
                <a:latin typeface="+mn-lt"/>
              </a:rPr>
              <a:t>FILAHA INNOV’ </a:t>
            </a:r>
            <a:r>
              <a:rPr lang="fr-FR" sz="4800" b="1" dirty="0">
                <a:latin typeface="+mn-lt"/>
              </a:rPr>
              <a:t>INCUBATOR</a:t>
            </a:r>
            <a:endParaRPr lang="fr-DZ" sz="4800" b="1" dirty="0">
              <a:latin typeface="+mn-lt"/>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428" y="2550331"/>
            <a:ext cx="3995225" cy="38164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CC7548F-EB10-4B00-A352-D8AA5B37BFCA}"/>
              </a:ext>
            </a:extLst>
          </p:cNvPr>
          <p:cNvSpPr txBox="1"/>
          <p:nvPr/>
        </p:nvSpPr>
        <p:spPr>
          <a:xfrm>
            <a:off x="5442431" y="6414476"/>
            <a:ext cx="23549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8" name="Sous-titre 7">
            <a:extLst>
              <a:ext uri="{FF2B5EF4-FFF2-40B4-BE49-F238E27FC236}">
                <a16:creationId xmlns:a16="http://schemas.microsoft.com/office/drawing/2014/main" id="{1A4102B2-B746-4B82-8BC8-31960B691981}"/>
              </a:ext>
            </a:extLst>
          </p:cNvPr>
          <p:cNvSpPr>
            <a:spLocks noGrp="1"/>
          </p:cNvSpPr>
          <p:nvPr>
            <p:ph type="subTitle" idx="1"/>
          </p:nvPr>
        </p:nvSpPr>
        <p:spPr>
          <a:xfrm>
            <a:off x="-827679" y="3050181"/>
            <a:ext cx="9144000" cy="1655762"/>
          </a:xfrm>
        </p:spPr>
        <p:txBody>
          <a:bodyPr/>
          <a:lstStyle/>
          <a:p>
            <a:r>
              <a:rPr lang="fr-FR" sz="4400" b="1" dirty="0"/>
              <a:t>Merci pour votre attention</a:t>
            </a:r>
            <a:endParaRPr lang="fr-DZ" sz="4400" b="1" dirty="0"/>
          </a:p>
          <a:p>
            <a:endParaRPr lang="fr-DZ" dirty="0"/>
          </a:p>
        </p:txBody>
      </p:sp>
      <p:sp>
        <p:nvSpPr>
          <p:cNvPr id="12" name="ZoneTexte 11">
            <a:extLst>
              <a:ext uri="{FF2B5EF4-FFF2-40B4-BE49-F238E27FC236}">
                <a16:creationId xmlns:a16="http://schemas.microsoft.com/office/drawing/2014/main" id="{9D008904-BEC8-4EF7-A2B1-C180D22E769A}"/>
              </a:ext>
            </a:extLst>
          </p:cNvPr>
          <p:cNvSpPr txBox="1"/>
          <p:nvPr/>
        </p:nvSpPr>
        <p:spPr>
          <a:xfrm>
            <a:off x="133004" y="6397673"/>
            <a:ext cx="4051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FF43585E-2AF6-4AB0-9A9D-ECCE0434B1D8}"/>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a:t>
            </a:r>
            <a:r>
              <a:rPr lang="fr-FR" sz="1400" dirty="0">
                <a:solidFill>
                  <a:prstClr val="black"/>
                </a:solidFill>
                <a:latin typeface="Calibri"/>
              </a:rPr>
              <a:t>9</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32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5000" contrast="10000"/>
                    </a14:imgEffect>
                  </a14:imgLayer>
                </a14:imgProps>
              </a:ext>
            </a:extLst>
          </a:blip>
          <a:srcRect t="7341" b="8390"/>
          <a:stretch/>
        </p:blipFill>
        <p:spPr>
          <a:xfrm>
            <a:off x="20" y="-14057"/>
            <a:ext cx="12191980" cy="6857990"/>
          </a:xfrm>
          <a:prstGeom prst="rect">
            <a:avLst/>
          </a:prstGeom>
        </p:spPr>
      </p:pic>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281989" y="2135968"/>
            <a:ext cx="11443855" cy="3410656"/>
          </a:xfrm>
        </p:spPr>
        <p:txBody>
          <a:bodyPr>
            <a:normAutofit fontScale="55000" lnSpcReduction="20000"/>
          </a:bodyPr>
          <a:lstStyle/>
          <a:p>
            <a:pPr algn="l"/>
            <a:r>
              <a:rPr lang="fr-FR" sz="5900" dirty="0"/>
              <a:t>1</a:t>
            </a:r>
            <a:r>
              <a:rPr lang="fr-FR" sz="5900" b="1" dirty="0"/>
              <a:t>. Présentation de l’incubateur</a:t>
            </a:r>
          </a:p>
          <a:p>
            <a:pPr algn="l"/>
            <a:r>
              <a:rPr lang="fr-FR" sz="5900" b="1" dirty="0"/>
              <a:t>2. Mission, objectifs, avantages compétitifs</a:t>
            </a:r>
          </a:p>
          <a:p>
            <a:pPr algn="l"/>
            <a:r>
              <a:rPr lang="fr-FR" sz="5900" b="1" dirty="0"/>
              <a:t>3. Valeur ajoutée sectorielle &amp; apport à l’écosystème algérien</a:t>
            </a:r>
          </a:p>
          <a:p>
            <a:pPr algn="l"/>
            <a:r>
              <a:rPr lang="fr-FR" sz="5900" b="1" dirty="0"/>
              <a:t>4. Critéres de sélection</a:t>
            </a:r>
          </a:p>
          <a:p>
            <a:pPr algn="l"/>
            <a:r>
              <a:rPr lang="fr-FR" sz="5900" b="1" dirty="0"/>
              <a:t>4. Structure du programme d’incubation &amp; d’accompagnement</a:t>
            </a:r>
          </a:p>
          <a:p>
            <a:pPr algn="l"/>
            <a:r>
              <a:rPr lang="fr-FR" sz="5900" b="1" dirty="0"/>
              <a:t>5. Avantages pour les Start-ups</a:t>
            </a:r>
          </a:p>
          <a:p>
            <a:pPr algn="l"/>
            <a:endParaRPr lang="fr-FR" sz="5900" b="1" dirty="0"/>
          </a:p>
          <a:p>
            <a:endParaRPr lang="fr-FR" sz="5900" dirty="0"/>
          </a:p>
        </p:txBody>
      </p:sp>
      <p:sp>
        <p:nvSpPr>
          <p:cNvPr id="8" name="ZoneTexte 7">
            <a:extLst>
              <a:ext uri="{FF2B5EF4-FFF2-40B4-BE49-F238E27FC236}">
                <a16:creationId xmlns:a16="http://schemas.microsoft.com/office/drawing/2014/main" id="{294FB567-7282-48D8-8F5A-5F60E275FBFB}"/>
              </a:ext>
            </a:extLst>
          </p:cNvPr>
          <p:cNvSpPr txBox="1"/>
          <p:nvPr/>
        </p:nvSpPr>
        <p:spPr>
          <a:xfrm>
            <a:off x="5271611" y="6451507"/>
            <a:ext cx="2354964" cy="338554"/>
          </a:xfrm>
          <a:prstGeom prst="rect">
            <a:avLst/>
          </a:prstGeom>
          <a:noFill/>
        </p:spPr>
        <p:txBody>
          <a:bodyPr wrap="square" rtlCol="0">
            <a:spAutoFit/>
          </a:bodyPr>
          <a:lstStyle/>
          <a:p>
            <a:r>
              <a:rPr lang="fr-FR" sz="1600" i="1" dirty="0"/>
              <a:t>Jeudi 4 Mars 2021</a:t>
            </a:r>
            <a:endParaRPr lang="fr-DZ" sz="1600" i="1" dirty="0"/>
          </a:p>
        </p:txBody>
      </p:sp>
      <p:sp>
        <p:nvSpPr>
          <p:cNvPr id="9" name="Titre 1">
            <a:extLst>
              <a:ext uri="{FF2B5EF4-FFF2-40B4-BE49-F238E27FC236}">
                <a16:creationId xmlns:a16="http://schemas.microsoft.com/office/drawing/2014/main" id="{2BAE603D-3033-4820-B0FD-CA942E17D15D}"/>
              </a:ext>
            </a:extLst>
          </p:cNvPr>
          <p:cNvSpPr txBox="1">
            <a:spLocks/>
          </p:cNvSpPr>
          <p:nvPr/>
        </p:nvSpPr>
        <p:spPr>
          <a:xfrm>
            <a:off x="1914031" y="67939"/>
            <a:ext cx="7485405" cy="770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a:effectLst>
                  <a:outerShdw blurRad="38100" dist="38100" dir="2700000" algn="tl">
                    <a:srgbClr val="000000">
                      <a:alpha val="43137"/>
                    </a:srgbClr>
                  </a:outerShdw>
                </a:effectLst>
                <a:latin typeface="+mn-lt"/>
              </a:rPr>
              <a:t>FILAHA INNOV’ </a:t>
            </a:r>
            <a:r>
              <a:rPr lang="fr-FR" sz="4400" b="1" dirty="0">
                <a:latin typeface="+mn-lt"/>
              </a:rPr>
              <a:t>INCUBATOR</a:t>
            </a:r>
            <a:endParaRPr lang="fr-DZ" sz="4400" b="1" dirty="0">
              <a:latin typeface="+mn-lt"/>
            </a:endParaRPr>
          </a:p>
        </p:txBody>
      </p:sp>
      <p:sp>
        <p:nvSpPr>
          <p:cNvPr id="11" name="Titre 10">
            <a:extLst>
              <a:ext uri="{FF2B5EF4-FFF2-40B4-BE49-F238E27FC236}">
                <a16:creationId xmlns:a16="http://schemas.microsoft.com/office/drawing/2014/main" id="{E594E795-CA21-4F3A-951C-56BBE50E3826}"/>
              </a:ext>
            </a:extLst>
          </p:cNvPr>
          <p:cNvSpPr>
            <a:spLocks noGrp="1"/>
          </p:cNvSpPr>
          <p:nvPr>
            <p:ph type="ctrTitle"/>
          </p:nvPr>
        </p:nvSpPr>
        <p:spPr>
          <a:xfrm>
            <a:off x="4100515" y="902005"/>
            <a:ext cx="3526060" cy="693917"/>
          </a:xfrm>
        </p:spPr>
        <p:txBody>
          <a:bodyPr>
            <a:normAutofit/>
          </a:bodyPr>
          <a:lstStyle/>
          <a:p>
            <a:r>
              <a:rPr lang="fr-FR" sz="3200" b="1" dirty="0"/>
              <a:t>AGENDA</a:t>
            </a:r>
            <a:endParaRPr lang="fr-DZ" sz="3200" b="1" dirty="0"/>
          </a:p>
        </p:txBody>
      </p:sp>
      <p:sp>
        <p:nvSpPr>
          <p:cNvPr id="10" name="ZoneTexte 9">
            <a:extLst>
              <a:ext uri="{FF2B5EF4-FFF2-40B4-BE49-F238E27FC236}">
                <a16:creationId xmlns:a16="http://schemas.microsoft.com/office/drawing/2014/main" id="{14125CF6-3E74-4602-89CC-9A6960CBFD2B}"/>
              </a:ext>
            </a:extLst>
          </p:cNvPr>
          <p:cNvSpPr txBox="1"/>
          <p:nvPr/>
        </p:nvSpPr>
        <p:spPr>
          <a:xfrm>
            <a:off x="133004" y="6397673"/>
            <a:ext cx="4051068" cy="369332"/>
          </a:xfrm>
          <a:prstGeom prst="rect">
            <a:avLst/>
          </a:prstGeom>
          <a:noFill/>
        </p:spPr>
        <p:txBody>
          <a:bodyPr wrap="square" rtlCol="0">
            <a:spAutoFit/>
          </a:bodyPr>
          <a:lstStyle/>
          <a:p>
            <a:r>
              <a:rPr lang="fr-FR" dirty="0"/>
              <a:t>Filaha Innov’ - Fazil BOUAIACH</a:t>
            </a:r>
            <a:endParaRPr lang="fr-DZ" dirty="0"/>
          </a:p>
        </p:txBody>
      </p:sp>
      <p:sp>
        <p:nvSpPr>
          <p:cNvPr id="12" name="ZoneTexte 11">
            <a:extLst>
              <a:ext uri="{FF2B5EF4-FFF2-40B4-BE49-F238E27FC236}">
                <a16:creationId xmlns:a16="http://schemas.microsoft.com/office/drawing/2014/main" id="{7D59BF9B-8300-4CD1-8EBD-AB3C70E890D5}"/>
              </a:ext>
            </a:extLst>
          </p:cNvPr>
          <p:cNvSpPr txBox="1"/>
          <p:nvPr/>
        </p:nvSpPr>
        <p:spPr>
          <a:xfrm>
            <a:off x="11259688" y="6443102"/>
            <a:ext cx="932312" cy="307777"/>
          </a:xfrm>
          <a:prstGeom prst="rect">
            <a:avLst/>
          </a:prstGeom>
          <a:noFill/>
        </p:spPr>
        <p:txBody>
          <a:bodyPr wrap="square" rtlCol="0">
            <a:spAutoFit/>
          </a:bodyPr>
          <a:lstStyle/>
          <a:p>
            <a:r>
              <a:rPr lang="fr-FR" sz="1400" dirty="0"/>
              <a:t>Page 1</a:t>
            </a:r>
            <a:endParaRPr lang="fr-DZ" sz="1400" dirty="0"/>
          </a:p>
        </p:txBody>
      </p:sp>
    </p:spTree>
    <p:extLst>
      <p:ext uri="{BB962C8B-B14F-4D97-AF65-F5344CB8AC3E}">
        <p14:creationId xmlns:p14="http://schemas.microsoft.com/office/powerpoint/2010/main" val="199147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0" y="10"/>
            <a:ext cx="12191980" cy="6857990"/>
          </a:xfrm>
          <a:prstGeom prst="rect">
            <a:avLst/>
          </a:prstGeom>
          <a:gradFill>
            <a:gsLst>
              <a:gs pos="0">
                <a:schemeClr val="accent6">
                  <a:shade val="80000"/>
                  <a:hueOff val="64256"/>
                  <a:satOff val="-2582"/>
                  <a:satMod val="103000"/>
                  <a:tint val="94000"/>
                  <a:alpha val="0"/>
                  <a:lumMod val="0"/>
                  <a:lumOff val="100000"/>
                </a:schemeClr>
              </a:gs>
              <a:gs pos="50000">
                <a:schemeClr val="accent6">
                  <a:shade val="80000"/>
                  <a:hueOff val="64256"/>
                  <a:satOff val="-2582"/>
                  <a:lumOff val="5526"/>
                  <a:alphaOff val="0"/>
                  <a:satMod val="110000"/>
                  <a:lumMod val="100000"/>
                  <a:shade val="100000"/>
                </a:schemeClr>
              </a:gs>
              <a:gs pos="100000">
                <a:schemeClr val="accent6">
                  <a:shade val="80000"/>
                  <a:hueOff val="64256"/>
                  <a:satOff val="-2582"/>
                  <a:lumOff val="5526"/>
                  <a:alphaOff val="0"/>
                  <a:lumMod val="99000"/>
                  <a:satMod val="120000"/>
                  <a:shade val="78000"/>
                </a:schemeClr>
              </a:gs>
            </a:gsLst>
            <a:lin ang="5400000" scaled="0"/>
          </a:gradFill>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657074" y="1638272"/>
            <a:ext cx="10169236" cy="3807519"/>
          </a:xfrm>
        </p:spPr>
        <p:txBody>
          <a:bodyPr>
            <a:normAutofit fontScale="70000" lnSpcReduction="20000"/>
          </a:bodyPr>
          <a:lstStyle/>
          <a:p>
            <a:pPr algn="l"/>
            <a:endParaRPr lang="fr-FR" sz="5900" b="1" dirty="0"/>
          </a:p>
          <a:p>
            <a:pPr algn="l"/>
            <a:endParaRPr lang="fr-FR" sz="5900" b="1" dirty="0"/>
          </a:p>
          <a:p>
            <a:pPr algn="l"/>
            <a:r>
              <a:rPr lang="fr-FR" sz="4400" b="0" i="1" dirty="0">
                <a:solidFill>
                  <a:srgbClr val="000000"/>
                </a:solidFill>
                <a:effectLst/>
              </a:rPr>
              <a:t>L'incubateur FILAHA INNOV est « labelisé » par le ministère des Start-ups et de l’économie de la connaissance en Algérie et a pour vocation d' accompagner les porteurs de projets dans l'agriculture à travers les 4 domaines* couverts par la fondation Filaha. L'objectif de l'incubateur est d 'accompagner la prise d'initiative et la création d'entreprises.  </a:t>
            </a:r>
            <a:endParaRPr lang="fr-FR" sz="4400" b="1" i="1" dirty="0"/>
          </a:p>
          <a:p>
            <a:pPr marL="1143000" indent="-1143000" algn="l">
              <a:buAutoNum type="arabicPeriod"/>
            </a:pPr>
            <a:endParaRPr lang="fr-FR" sz="7000" b="1" i="1" dirty="0"/>
          </a:p>
          <a:p>
            <a:pPr marL="1143000" indent="-1143000" algn="l">
              <a:buAutoNum type="arabicPeriod"/>
            </a:pPr>
            <a:endParaRPr lang="fr-FR" sz="5900" b="1" dirty="0"/>
          </a:p>
          <a:p>
            <a:pPr algn="l"/>
            <a:endParaRPr lang="fr-FR" sz="5900" b="1" dirty="0"/>
          </a:p>
          <a:p>
            <a:endParaRPr lang="fr-FR" sz="5900" dirty="0"/>
          </a:p>
        </p:txBody>
      </p:sp>
      <p:sp>
        <p:nvSpPr>
          <p:cNvPr id="7" name="Sous-titre 5">
            <a:extLst>
              <a:ext uri="{FF2B5EF4-FFF2-40B4-BE49-F238E27FC236}">
                <a16:creationId xmlns:a16="http://schemas.microsoft.com/office/drawing/2014/main" id="{0B7F8E1F-DDF0-4939-8790-F0E22BD772CE}"/>
              </a:ext>
            </a:extLst>
          </p:cNvPr>
          <p:cNvSpPr txBox="1">
            <a:spLocks/>
          </p:cNvSpPr>
          <p:nvPr/>
        </p:nvSpPr>
        <p:spPr>
          <a:xfrm>
            <a:off x="3546162" y="1057854"/>
            <a:ext cx="4697896" cy="6660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a:solidFill>
                  <a:prstClr val="black"/>
                </a:solidFill>
                <a:latin typeface="Calibri"/>
              </a:rPr>
              <a:t>Présentation de l’incubateur</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294FB567-7282-48D8-8F5A-5F60E275FBFB}"/>
              </a:ext>
            </a:extLst>
          </p:cNvPr>
          <p:cNvSpPr txBox="1"/>
          <p:nvPr/>
        </p:nvSpPr>
        <p:spPr>
          <a:xfrm>
            <a:off x="5304571" y="639767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4051068" cy="369332"/>
          </a:xfrm>
          <a:prstGeom prst="rect">
            <a:avLst/>
          </a:prstGeom>
          <a:noFill/>
        </p:spPr>
        <p:txBody>
          <a:bodyPr wrap="square" rtlCol="0">
            <a:spAutoFit/>
          </a:bodyPr>
          <a:lstStyle/>
          <a:p>
            <a:r>
              <a:rPr lang="fr-FR" dirty="0"/>
              <a:t>Filaha Innov’ - Fazil BOUAIACH</a:t>
            </a:r>
            <a:endParaRPr lang="fr-DZ" dirty="0"/>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r>
              <a:rPr lang="fr-FR" sz="1400" dirty="0"/>
              <a:t>Page 2</a:t>
            </a:r>
            <a:endParaRPr lang="fr-DZ" sz="1400" dirty="0"/>
          </a:p>
        </p:txBody>
      </p:sp>
      <p:sp>
        <p:nvSpPr>
          <p:cNvPr id="9" name="ZoneTexte 8">
            <a:extLst>
              <a:ext uri="{FF2B5EF4-FFF2-40B4-BE49-F238E27FC236}">
                <a16:creationId xmlns:a16="http://schemas.microsoft.com/office/drawing/2014/main" id="{C877C1EB-C1C7-4253-AB23-8F91936FF757}"/>
              </a:ext>
            </a:extLst>
          </p:cNvPr>
          <p:cNvSpPr txBox="1"/>
          <p:nvPr/>
        </p:nvSpPr>
        <p:spPr>
          <a:xfrm>
            <a:off x="657074" y="5752455"/>
            <a:ext cx="2648834" cy="338554"/>
          </a:xfrm>
          <a:prstGeom prst="rect">
            <a:avLst/>
          </a:prstGeom>
          <a:noFill/>
        </p:spPr>
        <p:txBody>
          <a:bodyPr wrap="square" rtlCol="0">
            <a:spAutoFit/>
          </a:bodyPr>
          <a:lstStyle/>
          <a:p>
            <a:r>
              <a:rPr lang="fr-FR" sz="1600" dirty="0"/>
              <a:t>* Slide 3</a:t>
            </a:r>
            <a:endParaRPr lang="fr-DZ" sz="1600" dirty="0"/>
          </a:p>
        </p:txBody>
      </p:sp>
    </p:spTree>
    <p:extLst>
      <p:ext uri="{BB962C8B-B14F-4D97-AF65-F5344CB8AC3E}">
        <p14:creationId xmlns:p14="http://schemas.microsoft.com/office/powerpoint/2010/main" val="111633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20" y="10"/>
            <a:ext cx="12191980" cy="6857990"/>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737" y="0"/>
            <a:ext cx="2382243" cy="1842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me 8">
            <a:extLst>
              <a:ext uri="{FF2B5EF4-FFF2-40B4-BE49-F238E27FC236}">
                <a16:creationId xmlns:a16="http://schemas.microsoft.com/office/drawing/2014/main" id="{47FABF57-4193-48CE-BB02-600E3F3452AB}"/>
              </a:ext>
            </a:extLst>
          </p:cNvPr>
          <p:cNvGraphicFramePr/>
          <p:nvPr>
            <p:extLst>
              <p:ext uri="{D42A27DB-BD31-4B8C-83A1-F6EECF244321}">
                <p14:modId xmlns:p14="http://schemas.microsoft.com/office/powerpoint/2010/main" val="2022411882"/>
              </p:ext>
            </p:extLst>
          </p:nvPr>
        </p:nvGraphicFramePr>
        <p:xfrm>
          <a:off x="853826" y="1567917"/>
          <a:ext cx="10147032" cy="4602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ous-titre 5">
            <a:extLst>
              <a:ext uri="{FF2B5EF4-FFF2-40B4-BE49-F238E27FC236}">
                <a16:creationId xmlns:a16="http://schemas.microsoft.com/office/drawing/2014/main" id="{0B7F8E1F-DDF0-4939-8790-F0E22BD772CE}"/>
              </a:ext>
            </a:extLst>
          </p:cNvPr>
          <p:cNvSpPr txBox="1">
            <a:spLocks/>
          </p:cNvSpPr>
          <p:nvPr/>
        </p:nvSpPr>
        <p:spPr>
          <a:xfrm>
            <a:off x="3432817" y="901876"/>
            <a:ext cx="5185778" cy="6660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a:solidFill>
                  <a:prstClr val="black"/>
                </a:solidFill>
                <a:latin typeface="Calibri"/>
              </a:rPr>
              <a:t>Quatre  Domaines d’intervention</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294FB567-7282-48D8-8F5A-5F60E275FBFB}"/>
              </a:ext>
            </a:extLst>
          </p:cNvPr>
          <p:cNvSpPr txBox="1"/>
          <p:nvPr/>
        </p:nvSpPr>
        <p:spPr>
          <a:xfrm>
            <a:off x="5235298" y="6412325"/>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4051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3</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11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Effect>
                      <a14:brightnessContrast bright="35000" contrast="-44000"/>
                    </a14:imgEffect>
                  </a14:imgLayer>
                </a14:imgProps>
              </a:ext>
            </a:extLst>
          </a:blip>
          <a:srcRect t="7341" b="8390"/>
          <a:stretch/>
        </p:blipFill>
        <p:spPr>
          <a:xfrm>
            <a:off x="20" y="10"/>
            <a:ext cx="12191980" cy="6857990"/>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207819" y="1390874"/>
            <a:ext cx="11374582" cy="4376747"/>
          </a:xfrm>
        </p:spPr>
        <p:txBody>
          <a:bodyPr>
            <a:normAutofit fontScale="25000" lnSpcReduction="20000"/>
          </a:bodyPr>
          <a:lstStyle/>
          <a:p>
            <a:pPr algn="l"/>
            <a:r>
              <a:rPr lang="fr-FR" sz="8000" b="1" dirty="0"/>
              <a:t> </a:t>
            </a:r>
          </a:p>
          <a:p>
            <a:pPr algn="l"/>
            <a:endParaRPr lang="fr-FR" sz="8000" b="1" dirty="0"/>
          </a:p>
          <a:p>
            <a:pPr marL="1143000" indent="-1143000" algn="l">
              <a:buFont typeface="Wingdings" panose="05000000000000000000" pitchFamily="2" charset="2"/>
              <a:buChar char="Ø"/>
            </a:pPr>
            <a:r>
              <a:rPr lang="fr-FR" sz="9600" b="0" i="1" dirty="0">
                <a:solidFill>
                  <a:srgbClr val="000000"/>
                </a:solidFill>
                <a:effectLst/>
              </a:rPr>
              <a:t>FILAHA INNOV INCUBATOR a pour vocation d’ être à la fois le lieu dans lequel s’exprime l’entrepreneuriat innovant dans l’agriculture et le catalyseur sectoriel entre les entrepreneurs innovants, d’une part et le dispositif institutionnel, les universités&amp; écoles, les experts, les investisseurs privés et publics d’autre part.</a:t>
            </a:r>
          </a:p>
          <a:p>
            <a:pPr marL="1143000" indent="-1143000" algn="l">
              <a:buFont typeface="Wingdings" panose="05000000000000000000" pitchFamily="2" charset="2"/>
              <a:buChar char="Ø"/>
            </a:pPr>
            <a:r>
              <a:rPr lang="fr-FR" sz="9600" i="1" dirty="0">
                <a:solidFill>
                  <a:srgbClr val="000000"/>
                </a:solidFill>
              </a:rPr>
              <a:t>FILAHA INNOV INCUBATOR entend renforcer et enrichir le dispositif sectoriel existant en se focalisant sur l’innovation, la modernisation des modèles d’exploitation et de gestion, la productivité, la rationalisation des ressources et l’utilisation de la technologie </a:t>
            </a:r>
            <a:endParaRPr lang="fr-FR" sz="9000" i="1" dirty="0">
              <a:solidFill>
                <a:srgbClr val="000000"/>
              </a:solidFill>
            </a:endParaRPr>
          </a:p>
          <a:p>
            <a:pPr marL="1143000" indent="-1143000" algn="l">
              <a:buFont typeface="Wingdings" panose="05000000000000000000" pitchFamily="2" charset="2"/>
              <a:buChar char="Ø"/>
            </a:pPr>
            <a:r>
              <a:rPr lang="fr-FR" sz="9600" b="0" i="1" dirty="0">
                <a:solidFill>
                  <a:srgbClr val="000000"/>
                </a:solidFill>
                <a:effectLst/>
              </a:rPr>
              <a:t>L'objectif de l'incubateur est </a:t>
            </a:r>
            <a:r>
              <a:rPr lang="fr-FR" sz="9600" b="1" i="1" u="sng" dirty="0">
                <a:effectLst/>
              </a:rPr>
              <a:t>d 'accompagner la prise d'initiative dans l’agriculture et structurer la création d'entreprises</a:t>
            </a:r>
            <a:r>
              <a:rPr lang="fr-FR" sz="9600" b="0" i="1" dirty="0">
                <a:effectLst/>
              </a:rPr>
              <a:t> innovantes </a:t>
            </a:r>
            <a:r>
              <a:rPr lang="fr-FR" sz="9600" b="0" i="1" dirty="0">
                <a:solidFill>
                  <a:srgbClr val="000000"/>
                </a:solidFill>
                <a:effectLst/>
              </a:rPr>
              <a:t>jusqu'à la transformation des projets </a:t>
            </a:r>
            <a:r>
              <a:rPr lang="fr-FR" sz="9600" b="1" i="1" u="sng" dirty="0">
                <a:solidFill>
                  <a:srgbClr val="000000"/>
                </a:solidFill>
                <a:effectLst/>
              </a:rPr>
              <a:t>en entreprises commerciales viables.</a:t>
            </a:r>
            <a:r>
              <a:rPr lang="fr-FR" sz="9600" b="0" i="1" dirty="0">
                <a:solidFill>
                  <a:srgbClr val="000000"/>
                </a:solidFill>
                <a:effectLst/>
              </a:rPr>
              <a:t> </a:t>
            </a:r>
          </a:p>
          <a:p>
            <a:pPr marL="1143000" indent="-1143000" algn="l">
              <a:buFont typeface="Wingdings" panose="05000000000000000000" pitchFamily="2" charset="2"/>
              <a:buChar char="Ø"/>
            </a:pPr>
            <a:endParaRPr lang="fr-FR" sz="9600" b="0" i="1" dirty="0">
              <a:solidFill>
                <a:srgbClr val="000000"/>
              </a:solidFill>
              <a:effectLst/>
            </a:endParaRPr>
          </a:p>
          <a:p>
            <a:pPr marL="1143000" indent="-1143000" algn="l">
              <a:buAutoNum type="arabicPeriod"/>
            </a:pPr>
            <a:endParaRPr lang="fr-FR" sz="9600" b="1" i="1" dirty="0"/>
          </a:p>
          <a:p>
            <a:pPr marL="1143000" indent="-1143000" algn="l">
              <a:buAutoNum type="arabicPeriod"/>
            </a:pPr>
            <a:endParaRPr lang="fr-FR" sz="5900" b="1" dirty="0"/>
          </a:p>
          <a:p>
            <a:pPr algn="l"/>
            <a:endParaRPr lang="fr-FR" sz="5900" b="1" dirty="0"/>
          </a:p>
          <a:p>
            <a:endParaRPr lang="fr-FR" sz="5900" dirty="0"/>
          </a:p>
        </p:txBody>
      </p:sp>
      <p:sp>
        <p:nvSpPr>
          <p:cNvPr id="8" name="ZoneTexte 7">
            <a:extLst>
              <a:ext uri="{FF2B5EF4-FFF2-40B4-BE49-F238E27FC236}">
                <a16:creationId xmlns:a16="http://schemas.microsoft.com/office/drawing/2014/main" id="{294FB567-7282-48D8-8F5A-5F60E275FBFB}"/>
              </a:ext>
            </a:extLst>
          </p:cNvPr>
          <p:cNvSpPr txBox="1"/>
          <p:nvPr/>
        </p:nvSpPr>
        <p:spPr>
          <a:xfrm>
            <a:off x="5304571" y="639767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118844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a:t>
            </a:r>
            <a:r>
              <a:rPr lang="fr-FR" sz="1400" dirty="0">
                <a:solidFill>
                  <a:prstClr val="black"/>
                </a:solidFill>
                <a:latin typeface="Calibri"/>
              </a:rPr>
              <a:t>4</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ous-titre 5">
            <a:extLst>
              <a:ext uri="{FF2B5EF4-FFF2-40B4-BE49-F238E27FC236}">
                <a16:creationId xmlns:a16="http://schemas.microsoft.com/office/drawing/2014/main" id="{65A870CC-4B4A-4C28-838D-F0F6E8353102}"/>
              </a:ext>
            </a:extLst>
          </p:cNvPr>
          <p:cNvSpPr txBox="1">
            <a:spLocks/>
          </p:cNvSpPr>
          <p:nvPr/>
        </p:nvSpPr>
        <p:spPr>
          <a:xfrm>
            <a:off x="2911856" y="966858"/>
            <a:ext cx="6244952" cy="66604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Mission, Objectifs, avantages compétitifs (1)</a:t>
            </a:r>
          </a:p>
        </p:txBody>
      </p:sp>
    </p:spTree>
    <p:extLst>
      <p:ext uri="{BB962C8B-B14F-4D97-AF65-F5344CB8AC3E}">
        <p14:creationId xmlns:p14="http://schemas.microsoft.com/office/powerpoint/2010/main" val="267604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Lst>
          </a:blip>
          <a:srcRect t="7341" b="8390"/>
          <a:stretch/>
        </p:blipFill>
        <p:spPr>
          <a:xfrm>
            <a:off x="20" y="10"/>
            <a:ext cx="12191980" cy="6857990"/>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204393" y="1493759"/>
            <a:ext cx="11374582" cy="4376747"/>
          </a:xfrm>
        </p:spPr>
        <p:txBody>
          <a:bodyPr>
            <a:normAutofit fontScale="25000" lnSpcReduction="20000"/>
          </a:bodyPr>
          <a:lstStyle/>
          <a:p>
            <a:pPr algn="l"/>
            <a:endParaRPr lang="fr-FR" sz="8000" b="1" dirty="0"/>
          </a:p>
          <a:p>
            <a:pPr algn="l"/>
            <a:endParaRPr lang="fr-FR" sz="8000" b="1" dirty="0"/>
          </a:p>
          <a:p>
            <a:pPr marL="1143000" indent="-1143000" algn="l">
              <a:buFont typeface="Wingdings" panose="05000000000000000000" pitchFamily="2" charset="2"/>
              <a:buChar char="Ø"/>
            </a:pPr>
            <a:r>
              <a:rPr lang="fr-FR" sz="9600" b="0" i="1" dirty="0">
                <a:solidFill>
                  <a:srgbClr val="000000"/>
                </a:solidFill>
                <a:effectLst/>
              </a:rPr>
              <a:t>FILAHA INNOV INCUBATOR s'appuie </a:t>
            </a:r>
            <a:r>
              <a:rPr lang="fr-FR" sz="9600" b="1" i="1" dirty="0">
                <a:effectLst/>
              </a:rPr>
              <a:t>sur une </a:t>
            </a:r>
            <a:r>
              <a:rPr lang="fr-FR" sz="9600" b="1" i="1" u="sng" dirty="0">
                <a:effectLst/>
              </a:rPr>
              <a:t>connaissance approfondie</a:t>
            </a:r>
            <a:r>
              <a:rPr lang="fr-FR" sz="9600" b="1" i="1" u="sng" dirty="0"/>
              <a:t> de </a:t>
            </a:r>
            <a:r>
              <a:rPr lang="fr-FR" sz="9600" b="1" i="1" u="sng" dirty="0">
                <a:effectLst/>
              </a:rPr>
              <a:t>l’agriculture en Algérie</a:t>
            </a:r>
            <a:r>
              <a:rPr lang="fr-FR" sz="9600" b="1" i="1" dirty="0">
                <a:effectLst/>
              </a:rPr>
              <a:t> </a:t>
            </a:r>
            <a:r>
              <a:rPr lang="fr-FR" sz="9600" b="1" i="1" dirty="0">
                <a:solidFill>
                  <a:srgbClr val="000000"/>
                </a:solidFill>
                <a:effectLst/>
              </a:rPr>
              <a:t>et sur </a:t>
            </a:r>
            <a:r>
              <a:rPr lang="fr-FR" sz="9600" b="1" i="1" u="sng" dirty="0">
                <a:effectLst/>
              </a:rPr>
              <a:t>l'expertise sectorielle des différents membres </a:t>
            </a:r>
            <a:r>
              <a:rPr lang="fr-FR" sz="9600" b="1" i="1" u="sng" dirty="0">
                <a:solidFill>
                  <a:srgbClr val="000000"/>
                </a:solidFill>
                <a:effectLst/>
              </a:rPr>
              <a:t>de </a:t>
            </a:r>
            <a:r>
              <a:rPr lang="fr-FR" sz="9600" b="1" i="1" u="sng" dirty="0">
                <a:solidFill>
                  <a:srgbClr val="000000"/>
                </a:solidFill>
              </a:rPr>
              <a:t>la Fondation FILAHA</a:t>
            </a:r>
            <a:r>
              <a:rPr lang="fr-FR" sz="9600" b="1" i="1" u="sng" dirty="0">
                <a:solidFill>
                  <a:srgbClr val="000000"/>
                </a:solidFill>
                <a:effectLst/>
              </a:rPr>
              <a:t> </a:t>
            </a:r>
            <a:r>
              <a:rPr lang="fr-FR" sz="9600" b="0" i="1" dirty="0">
                <a:solidFill>
                  <a:srgbClr val="000000"/>
                </a:solidFill>
                <a:effectLst/>
              </a:rPr>
              <a:t>et de son écosystème dans les secteurs </a:t>
            </a:r>
            <a:r>
              <a:rPr lang="fr-FR" sz="9600" b="1" i="1" u="sng" dirty="0">
                <a:solidFill>
                  <a:srgbClr val="000000"/>
                </a:solidFill>
                <a:effectLst/>
              </a:rPr>
              <a:t>économique et académique public et privé</a:t>
            </a:r>
            <a:r>
              <a:rPr lang="fr-FR" sz="9600" b="0" i="1" dirty="0">
                <a:solidFill>
                  <a:srgbClr val="000000"/>
                </a:solidFill>
                <a:effectLst/>
              </a:rPr>
              <a:t>. </a:t>
            </a:r>
          </a:p>
          <a:p>
            <a:pPr marL="1143000" indent="-1143000" algn="l">
              <a:buFont typeface="Wingdings" panose="05000000000000000000" pitchFamily="2" charset="2"/>
              <a:buChar char="Ø"/>
            </a:pPr>
            <a:r>
              <a:rPr lang="fr-FR" sz="9600" b="0" i="1" dirty="0">
                <a:solidFill>
                  <a:srgbClr val="000000"/>
                </a:solidFill>
                <a:effectLst/>
              </a:rPr>
              <a:t>Nous mettons à la disposition des entrepreneurs dans les </a:t>
            </a:r>
            <a:r>
              <a:rPr lang="fr-FR" sz="9600" i="1" dirty="0">
                <a:solidFill>
                  <a:srgbClr val="000000"/>
                </a:solidFill>
              </a:rPr>
              <a:t>quatre domaines</a:t>
            </a:r>
            <a:r>
              <a:rPr lang="fr-FR" sz="9600" b="0" i="1" dirty="0">
                <a:solidFill>
                  <a:srgbClr val="000000"/>
                </a:solidFill>
                <a:effectLst/>
              </a:rPr>
              <a:t> couverts; de l’espace et de l'infrastructure de travail, de la formation et de l'expertise technique et technologique </a:t>
            </a:r>
          </a:p>
          <a:p>
            <a:pPr marL="1143000" indent="-1143000" algn="l">
              <a:buFont typeface="Wingdings" panose="05000000000000000000" pitchFamily="2" charset="2"/>
              <a:buChar char="Ø"/>
            </a:pPr>
            <a:r>
              <a:rPr lang="fr-FR" sz="9600" i="1" dirty="0">
                <a:solidFill>
                  <a:srgbClr val="000000"/>
                </a:solidFill>
              </a:rPr>
              <a:t>E</a:t>
            </a:r>
            <a:r>
              <a:rPr lang="fr-FR" sz="9600" b="0" i="1" dirty="0">
                <a:solidFill>
                  <a:srgbClr val="000000"/>
                </a:solidFill>
                <a:effectLst/>
              </a:rPr>
              <a:t>n nous appuyant sur des cadres actifs et anciens cadres de haut niveau issus du secteur public et privé. L'objectif </a:t>
            </a:r>
            <a:r>
              <a:rPr lang="fr-FR" sz="9600" i="1" dirty="0">
                <a:solidFill>
                  <a:srgbClr val="000000"/>
                </a:solidFill>
              </a:rPr>
              <a:t>est de réunir au sein d’une même structure une</a:t>
            </a:r>
            <a:r>
              <a:rPr lang="fr-FR" sz="9600" b="0" i="1" dirty="0">
                <a:solidFill>
                  <a:srgbClr val="000000"/>
                </a:solidFill>
                <a:effectLst/>
              </a:rPr>
              <a:t> expertise pluridisciplinaire, un réseau étendu de contacts dans la </a:t>
            </a:r>
            <a:r>
              <a:rPr lang="fr-FR" sz="9600" b="0" i="1" dirty="0" err="1">
                <a:solidFill>
                  <a:srgbClr val="000000"/>
                </a:solidFill>
                <a:effectLst/>
              </a:rPr>
              <a:t>sphére</a:t>
            </a:r>
            <a:r>
              <a:rPr lang="fr-FR" sz="9600" b="0" i="1" dirty="0">
                <a:solidFill>
                  <a:srgbClr val="000000"/>
                </a:solidFill>
                <a:effectLst/>
              </a:rPr>
              <a:t> publique et privée, des informations concernant le dispositif de financements, de support et d’exonérations accordées par les institutions publiques et les partenaires de l’incubateur afin accélérer leur croissance jusqu'à la phase commerciale.  </a:t>
            </a:r>
            <a:endParaRPr lang="fr-FR" sz="9600" b="1" i="1" dirty="0"/>
          </a:p>
          <a:p>
            <a:pPr marL="1143000" indent="-1143000" algn="l">
              <a:buAutoNum type="arabicPeriod"/>
            </a:pPr>
            <a:endParaRPr lang="fr-FR" sz="9600" b="1" i="1" dirty="0"/>
          </a:p>
          <a:p>
            <a:pPr marL="1143000" indent="-1143000" algn="l">
              <a:buAutoNum type="arabicPeriod"/>
            </a:pPr>
            <a:endParaRPr lang="fr-FR" sz="5900" b="1" dirty="0"/>
          </a:p>
          <a:p>
            <a:pPr algn="l"/>
            <a:endParaRPr lang="fr-FR" sz="5900" b="1" dirty="0"/>
          </a:p>
          <a:p>
            <a:endParaRPr lang="fr-FR" sz="5900" dirty="0"/>
          </a:p>
        </p:txBody>
      </p:sp>
      <p:sp>
        <p:nvSpPr>
          <p:cNvPr id="8" name="ZoneTexte 7">
            <a:extLst>
              <a:ext uri="{FF2B5EF4-FFF2-40B4-BE49-F238E27FC236}">
                <a16:creationId xmlns:a16="http://schemas.microsoft.com/office/drawing/2014/main" id="{294FB567-7282-48D8-8F5A-5F60E275FBFB}"/>
              </a:ext>
            </a:extLst>
          </p:cNvPr>
          <p:cNvSpPr txBox="1"/>
          <p:nvPr/>
        </p:nvSpPr>
        <p:spPr>
          <a:xfrm>
            <a:off x="5304571" y="639767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118844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a:t>
            </a:r>
            <a:r>
              <a:rPr lang="fr-FR" sz="1400" dirty="0">
                <a:solidFill>
                  <a:prstClr val="black"/>
                </a:solidFill>
                <a:latin typeface="Calibri"/>
              </a:rPr>
              <a:t>5</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ous-titre 5">
            <a:extLst>
              <a:ext uri="{FF2B5EF4-FFF2-40B4-BE49-F238E27FC236}">
                <a16:creationId xmlns:a16="http://schemas.microsoft.com/office/drawing/2014/main" id="{8EC7CAE1-3AB7-4072-92A1-BA670C732E32}"/>
              </a:ext>
            </a:extLst>
          </p:cNvPr>
          <p:cNvSpPr txBox="1">
            <a:spLocks/>
          </p:cNvSpPr>
          <p:nvPr/>
        </p:nvSpPr>
        <p:spPr>
          <a:xfrm>
            <a:off x="2869233" y="981280"/>
            <a:ext cx="6244952" cy="6660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black"/>
                </a:solidFill>
                <a:effectLst/>
                <a:uLnTx/>
                <a:uFillTx/>
                <a:latin typeface="Calibri"/>
                <a:ea typeface="+mn-ea"/>
                <a:cs typeface="+mn-cs"/>
              </a:rPr>
              <a:t>Mission, Objectifs, avantages compétitifs (2)</a:t>
            </a:r>
          </a:p>
        </p:txBody>
      </p:sp>
    </p:spTree>
    <p:extLst>
      <p:ext uri="{BB962C8B-B14F-4D97-AF65-F5344CB8AC3E}">
        <p14:creationId xmlns:p14="http://schemas.microsoft.com/office/powerpoint/2010/main" val="248039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0" y="0"/>
            <a:ext cx="12204000" cy="6864751"/>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381746" y="461550"/>
            <a:ext cx="10940499" cy="1393988"/>
          </a:xfrm>
        </p:spPr>
        <p:txBody>
          <a:bodyPr>
            <a:normAutofit fontScale="90000"/>
          </a:bodyPr>
          <a:lstStyle/>
          <a:p>
            <a:br>
              <a:rPr lang="fr-FR" sz="4000" b="1" dirty="0">
                <a:effectLst>
                  <a:outerShdw blurRad="38100" dist="38100" dir="2700000" algn="tl">
                    <a:srgbClr val="000000">
                      <a:alpha val="43137"/>
                    </a:srgbClr>
                  </a:outerShdw>
                </a:effectLst>
                <a:latin typeface="+mn-lt"/>
              </a:rPr>
            </a:br>
            <a:br>
              <a:rPr lang="fr-FR" sz="4000" b="1" dirty="0">
                <a:effectLst>
                  <a:outerShdw blurRad="38100" dist="38100" dir="2700000" algn="tl">
                    <a:srgbClr val="000000">
                      <a:alpha val="43137"/>
                    </a:srgbClr>
                  </a:outerShdw>
                </a:effectLst>
                <a:latin typeface="+mn-lt"/>
              </a:rPr>
            </a:br>
            <a:br>
              <a:rPr lang="fr-FR" sz="4000" b="1" dirty="0">
                <a:effectLst>
                  <a:outerShdw blurRad="38100" dist="38100" dir="2700000" algn="tl">
                    <a:srgbClr val="000000">
                      <a:alpha val="43137"/>
                    </a:srgbClr>
                  </a:outerShdw>
                </a:effectLst>
                <a:latin typeface="+mn-lt"/>
              </a:rPr>
            </a:br>
            <a:r>
              <a:rPr lang="fr-FR" sz="3600" b="1" dirty="0">
                <a:effectLst>
                  <a:outerShdw blurRad="38100" dist="38100" dir="2700000" algn="tl">
                    <a:srgbClr val="000000">
                      <a:alpha val="43137"/>
                    </a:srgbClr>
                  </a:outerShdw>
                </a:effectLst>
                <a:latin typeface="+mn-lt"/>
              </a:rPr>
              <a:t>FILAHA INNOV’ </a:t>
            </a:r>
            <a:r>
              <a:rPr lang="fr-FR" sz="3600" b="1" dirty="0">
                <a:latin typeface="+mn-lt"/>
              </a:rPr>
              <a:t>INCUBATOR</a:t>
            </a:r>
            <a:br>
              <a:rPr lang="fr-FR" sz="4000" b="1" dirty="0">
                <a:latin typeface="+mn-lt"/>
              </a:rPr>
            </a:br>
            <a:r>
              <a:rPr lang="fr-FR" sz="2700" b="1" dirty="0"/>
              <a:t>Valeur ajoutée sectorielle &amp; apport à l’écosystème algérien</a:t>
            </a:r>
            <a:br>
              <a:rPr lang="fr-FR" sz="2700" b="1" dirty="0"/>
            </a:br>
            <a:br>
              <a:rPr lang="fr-FR" sz="4000" b="1" dirty="0">
                <a:latin typeface="+mn-lt"/>
              </a:rPr>
            </a:br>
            <a:endParaRPr lang="fr-DZ" sz="28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000" y="560034"/>
            <a:ext cx="2382243" cy="20116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me 8">
            <a:extLst>
              <a:ext uri="{FF2B5EF4-FFF2-40B4-BE49-F238E27FC236}">
                <a16:creationId xmlns:a16="http://schemas.microsoft.com/office/drawing/2014/main" id="{47FABF57-4193-48CE-BB02-600E3F3452AB}"/>
              </a:ext>
            </a:extLst>
          </p:cNvPr>
          <p:cNvGraphicFramePr/>
          <p:nvPr>
            <p:extLst>
              <p:ext uri="{D42A27DB-BD31-4B8C-83A1-F6EECF244321}">
                <p14:modId xmlns:p14="http://schemas.microsoft.com/office/powerpoint/2010/main" val="1553630055"/>
              </p:ext>
            </p:extLst>
          </p:nvPr>
        </p:nvGraphicFramePr>
        <p:xfrm>
          <a:off x="381746" y="2190427"/>
          <a:ext cx="11055927" cy="4417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ous-titre 5">
            <a:extLst>
              <a:ext uri="{FF2B5EF4-FFF2-40B4-BE49-F238E27FC236}">
                <a16:creationId xmlns:a16="http://schemas.microsoft.com/office/drawing/2014/main" id="{0B7F8E1F-DDF0-4939-8790-F0E22BD772CE}"/>
              </a:ext>
            </a:extLst>
          </p:cNvPr>
          <p:cNvSpPr txBox="1">
            <a:spLocks/>
          </p:cNvSpPr>
          <p:nvPr/>
        </p:nvSpPr>
        <p:spPr>
          <a:xfrm>
            <a:off x="-51683" y="1382090"/>
            <a:ext cx="9792000" cy="601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fr-FR" sz="1800" b="1" dirty="0">
                <a:solidFill>
                  <a:prstClr val="black"/>
                </a:solidFill>
                <a:latin typeface="Calibri"/>
              </a:rPr>
              <a:t>Renforce un écosystème et le centre sur la création d ’entreprise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fr-FR" sz="1800" b="1" dirty="0">
                <a:solidFill>
                  <a:prstClr val="black"/>
                </a:solidFill>
                <a:latin typeface="Calibri"/>
              </a:rPr>
              <a:t>F. Innov’ est flexible, il adapte ses processus, ses programmes d’accompagnement et son exécution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fr-FR" sz="1800" b="1" dirty="0">
                <a:solidFill>
                  <a:prstClr val="black"/>
                </a:solidFill>
                <a:latin typeface="Calibri"/>
              </a:rPr>
              <a:t>En symbiose avec son environnement</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294FB567-7282-48D8-8F5A-5F60E275FBFB}"/>
              </a:ext>
            </a:extLst>
          </p:cNvPr>
          <p:cNvSpPr txBox="1"/>
          <p:nvPr/>
        </p:nvSpPr>
        <p:spPr>
          <a:xfrm>
            <a:off x="8707294" y="642771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4051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6</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llipse 11">
            <a:extLst>
              <a:ext uri="{FF2B5EF4-FFF2-40B4-BE49-F238E27FC236}">
                <a16:creationId xmlns:a16="http://schemas.microsoft.com/office/drawing/2014/main" id="{83F6A86C-2C91-4E78-ADAB-382FF84D1642}"/>
              </a:ext>
            </a:extLst>
          </p:cNvPr>
          <p:cNvSpPr/>
          <p:nvPr/>
        </p:nvSpPr>
        <p:spPr>
          <a:xfrm>
            <a:off x="5014128" y="3831578"/>
            <a:ext cx="1791161" cy="830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Start-up</a:t>
            </a:r>
            <a:endParaRPr lang="fr-DZ" dirty="0"/>
          </a:p>
        </p:txBody>
      </p:sp>
    </p:spTree>
    <p:extLst>
      <p:ext uri="{BB962C8B-B14F-4D97-AF65-F5344CB8AC3E}">
        <p14:creationId xmlns:p14="http://schemas.microsoft.com/office/powerpoint/2010/main" val="5353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0" y="10"/>
            <a:ext cx="12191980" cy="6857990"/>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543727" y="1715276"/>
            <a:ext cx="10169236" cy="3807519"/>
          </a:xfrm>
        </p:spPr>
        <p:txBody>
          <a:bodyPr>
            <a:normAutofit fontScale="85000" lnSpcReduction="10000"/>
          </a:bodyPr>
          <a:lstStyle/>
          <a:p>
            <a:pPr algn="l"/>
            <a:r>
              <a:rPr lang="fr-FR" b="1" dirty="0"/>
              <a:t>L approche de Filaha Innov’ pour la sélection des projets** se fera sur la base des critères suivants:</a:t>
            </a:r>
          </a:p>
          <a:p>
            <a:pPr marL="342900" indent="-342900" algn="l">
              <a:buFont typeface="Wingdings" panose="05000000000000000000" pitchFamily="2" charset="2"/>
              <a:buChar char="Ø"/>
            </a:pPr>
            <a:r>
              <a:rPr lang="fr-FR" b="1" dirty="0"/>
              <a:t>Critére économique: Proposition de valeur économique du projet pour l’économie algérienne et pour l’international</a:t>
            </a:r>
          </a:p>
          <a:p>
            <a:pPr marL="342900" indent="-342900" algn="l">
              <a:buFont typeface="Wingdings" panose="05000000000000000000" pitchFamily="2" charset="2"/>
              <a:buChar char="Ø"/>
            </a:pPr>
            <a:r>
              <a:rPr lang="fr-FR" b="1" dirty="0"/>
              <a:t>Critére managérial: Composition de l’équipe de management, ses complémentarités, ses qualifications académiques, son parcours professionnelle. </a:t>
            </a:r>
          </a:p>
          <a:p>
            <a:pPr marL="342900" indent="-342900" algn="l">
              <a:buFont typeface="Wingdings" panose="05000000000000000000" pitchFamily="2" charset="2"/>
              <a:buChar char="Ø"/>
            </a:pPr>
            <a:r>
              <a:rPr lang="fr-FR" b="1" dirty="0"/>
              <a:t>Avantage concurrentiel/Innovation: Le fait que le projet soit unique et/ou novateur.</a:t>
            </a:r>
          </a:p>
          <a:p>
            <a:pPr marL="342900" indent="-342900" algn="l">
              <a:buFont typeface="Wingdings" panose="05000000000000000000" pitchFamily="2" charset="2"/>
              <a:buChar char="Ø"/>
            </a:pPr>
            <a:r>
              <a:rPr lang="fr-FR" b="1" dirty="0"/>
              <a:t>Business plan: Maturité du projet, Chiffres&amp;projection, perspectives</a:t>
            </a:r>
          </a:p>
          <a:p>
            <a:pPr algn="l"/>
            <a:endParaRPr lang="fr-FR" b="1" dirty="0"/>
          </a:p>
          <a:p>
            <a:pPr algn="l"/>
            <a:r>
              <a:rPr lang="fr-FR" b="1" dirty="0"/>
              <a:t>Deux grandes catégories: Projets avec une moyenne de</a:t>
            </a:r>
            <a:r>
              <a:rPr lang="fr-FR" b="1" dirty="0">
                <a:solidFill>
                  <a:schemeClr val="bg1"/>
                </a:solidFill>
              </a:rPr>
              <a:t> </a:t>
            </a:r>
            <a:r>
              <a:rPr lang="fr-FR" b="1" dirty="0">
                <a:solidFill>
                  <a:schemeClr val="accent4">
                    <a:lumMod val="60000"/>
                    <a:lumOff val="40000"/>
                  </a:schemeClr>
                </a:solidFill>
              </a:rPr>
              <a:t>- de 50% « Jeune pousse »</a:t>
            </a:r>
            <a:r>
              <a:rPr lang="fr-FR" b="1" dirty="0"/>
              <a:t> et projets avec une moyenne</a:t>
            </a:r>
            <a:r>
              <a:rPr lang="fr-FR" b="1" dirty="0">
                <a:solidFill>
                  <a:schemeClr val="bg1"/>
                </a:solidFill>
              </a:rPr>
              <a:t> </a:t>
            </a:r>
            <a:r>
              <a:rPr lang="fr-FR" b="1" dirty="0">
                <a:solidFill>
                  <a:schemeClr val="accent4">
                    <a:lumMod val="60000"/>
                    <a:lumOff val="40000"/>
                  </a:schemeClr>
                </a:solidFill>
              </a:rPr>
              <a:t>+ de 50% « Mature »</a:t>
            </a:r>
            <a:r>
              <a:rPr lang="fr-FR" b="1" dirty="0"/>
              <a:t> . L’ accompagnement sera adapté à l’équipe du projet</a:t>
            </a:r>
            <a:r>
              <a:rPr lang="fr-FR" b="1" dirty="0">
                <a:solidFill>
                  <a:schemeClr val="bg1"/>
                </a:solidFill>
              </a:rPr>
              <a:t> et a ses besoins.</a:t>
            </a:r>
          </a:p>
          <a:p>
            <a:pPr marL="342900" indent="-342900" algn="l">
              <a:buFont typeface="Wingdings" panose="05000000000000000000" pitchFamily="2" charset="2"/>
              <a:buChar char="Ø"/>
            </a:pPr>
            <a:endParaRPr lang="fr-FR" b="1" dirty="0">
              <a:solidFill>
                <a:schemeClr val="bg1"/>
              </a:solidFill>
            </a:endParaRPr>
          </a:p>
          <a:p>
            <a:pPr marL="1143000" indent="-1143000" algn="l">
              <a:buAutoNum type="arabicPeriod"/>
            </a:pPr>
            <a:endParaRPr lang="fr-FR" b="1" dirty="0"/>
          </a:p>
          <a:p>
            <a:pPr algn="l"/>
            <a:endParaRPr lang="fr-FR" b="1" dirty="0"/>
          </a:p>
          <a:p>
            <a:endParaRPr lang="fr-FR" sz="5900" dirty="0"/>
          </a:p>
        </p:txBody>
      </p:sp>
      <p:sp>
        <p:nvSpPr>
          <p:cNvPr id="7" name="Sous-titre 5">
            <a:extLst>
              <a:ext uri="{FF2B5EF4-FFF2-40B4-BE49-F238E27FC236}">
                <a16:creationId xmlns:a16="http://schemas.microsoft.com/office/drawing/2014/main" id="{0B7F8E1F-DDF0-4939-8790-F0E22BD772CE}"/>
              </a:ext>
            </a:extLst>
          </p:cNvPr>
          <p:cNvSpPr txBox="1">
            <a:spLocks/>
          </p:cNvSpPr>
          <p:nvPr/>
        </p:nvSpPr>
        <p:spPr>
          <a:xfrm>
            <a:off x="3546162" y="952213"/>
            <a:ext cx="4697896" cy="6660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b="1" dirty="0">
                <a:solidFill>
                  <a:prstClr val="black"/>
                </a:solidFill>
                <a:latin typeface="Calibri"/>
              </a:rPr>
              <a:t>Critéres de sélection*</a:t>
            </a:r>
            <a:endParaRPr kumimoji="0" lang="fr-FR"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294FB567-7282-48D8-8F5A-5F60E275FBFB}"/>
              </a:ext>
            </a:extLst>
          </p:cNvPr>
          <p:cNvSpPr txBox="1"/>
          <p:nvPr/>
        </p:nvSpPr>
        <p:spPr>
          <a:xfrm>
            <a:off x="5304571" y="639767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4051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7</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254DC28A-7B64-45CA-B541-ADB518DF4402}"/>
              </a:ext>
            </a:extLst>
          </p:cNvPr>
          <p:cNvSpPr txBox="1"/>
          <p:nvPr/>
        </p:nvSpPr>
        <p:spPr>
          <a:xfrm>
            <a:off x="441300" y="5760179"/>
            <a:ext cx="11309380" cy="738664"/>
          </a:xfrm>
          <a:prstGeom prst="rect">
            <a:avLst/>
          </a:prstGeom>
          <a:noFill/>
        </p:spPr>
        <p:txBody>
          <a:bodyPr wrap="square" rtlCol="0">
            <a:spAutoFit/>
          </a:bodyPr>
          <a:lstStyle/>
          <a:p>
            <a:pPr algn="l"/>
            <a:r>
              <a:rPr lang="fr-FR" sz="1200" b="1" dirty="0"/>
              <a:t>* Tous les critères seront évalués sur une échelle de 0% à 100%. Des sous indicateurs seront rajoutée à chaque critère à la discrétion du jury de sélection. </a:t>
            </a:r>
          </a:p>
          <a:p>
            <a:pPr algn="l"/>
            <a:r>
              <a:rPr lang="fr-FR" sz="1200" b="1" i="1" dirty="0"/>
              <a:t>** Les projets auront une moyenne supérieure ou inférieure à 50%, ce qui définira la catégorie et le type d’accompagnement</a:t>
            </a:r>
          </a:p>
          <a:p>
            <a:pPr algn="l"/>
            <a:endParaRPr lang="fr-FR" b="1" i="1" dirty="0"/>
          </a:p>
        </p:txBody>
      </p:sp>
    </p:spTree>
    <p:extLst>
      <p:ext uri="{BB962C8B-B14F-4D97-AF65-F5344CB8AC3E}">
        <p14:creationId xmlns:p14="http://schemas.microsoft.com/office/powerpoint/2010/main" val="198607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8B26A-5B2E-4C11-9CC8-190FE0FBB17A}"/>
              </a:ext>
            </a:extLst>
          </p:cNvPr>
          <p:cNvPicPr>
            <a:picLocks noChangeAspect="1"/>
          </p:cNvPicPr>
          <p:nvPr/>
        </p:nvPicPr>
        <p:blipFill rotWithShape="1">
          <a:blip r:embed="rId2"/>
          <a:srcRect t="7341" b="8390"/>
          <a:stretch/>
        </p:blipFill>
        <p:spPr>
          <a:xfrm>
            <a:off x="0" y="10"/>
            <a:ext cx="12191980" cy="6857990"/>
          </a:xfrm>
          <a:prstGeom prst="rect">
            <a:avLst/>
          </a:prstGeom>
        </p:spPr>
      </p:pic>
      <p:sp>
        <p:nvSpPr>
          <p:cNvPr id="2" name="Titre 1">
            <a:extLst>
              <a:ext uri="{FF2B5EF4-FFF2-40B4-BE49-F238E27FC236}">
                <a16:creationId xmlns:a16="http://schemas.microsoft.com/office/drawing/2014/main" id="{FC3B2E52-86BD-45B9-AF80-F9FFC077AB05}"/>
              </a:ext>
            </a:extLst>
          </p:cNvPr>
          <p:cNvSpPr>
            <a:spLocks noGrp="1"/>
          </p:cNvSpPr>
          <p:nvPr>
            <p:ph type="ctrTitle"/>
          </p:nvPr>
        </p:nvSpPr>
        <p:spPr>
          <a:xfrm>
            <a:off x="2469627" y="-321534"/>
            <a:ext cx="6850966" cy="1108668"/>
          </a:xfrm>
        </p:spPr>
        <p:txBody>
          <a:bodyPr>
            <a:normAutofit/>
          </a:bodyPr>
          <a:lstStyle/>
          <a:p>
            <a:r>
              <a:rPr lang="fr-FR" sz="4000" b="1" dirty="0">
                <a:effectLst>
                  <a:outerShdw blurRad="38100" dist="38100" dir="2700000" algn="tl">
                    <a:srgbClr val="000000">
                      <a:alpha val="43137"/>
                    </a:srgbClr>
                  </a:outerShdw>
                </a:effectLst>
                <a:latin typeface="+mn-lt"/>
              </a:rPr>
              <a:t>FILAHA INNOV’ </a:t>
            </a:r>
            <a:r>
              <a:rPr lang="fr-FR" sz="4000" b="1" dirty="0">
                <a:latin typeface="+mn-lt"/>
              </a:rPr>
              <a:t>INCUBATOR</a:t>
            </a:r>
            <a:endParaRPr lang="fr-DZ" sz="4000" b="1" dirty="0">
              <a:latin typeface="+mn-lt"/>
            </a:endParaRPr>
          </a:p>
        </p:txBody>
      </p:sp>
      <p:pic>
        <p:nvPicPr>
          <p:cNvPr id="1026" name="Picture 2">
            <a:extLst>
              <a:ext uri="{FF2B5EF4-FFF2-40B4-BE49-F238E27FC236}">
                <a16:creationId xmlns:a16="http://schemas.microsoft.com/office/drawing/2014/main" id="{E1524EE9-3492-4960-BB12-C8B8991A5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189" y="102837"/>
            <a:ext cx="2382243" cy="2011681"/>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a:extLst>
              <a:ext uri="{FF2B5EF4-FFF2-40B4-BE49-F238E27FC236}">
                <a16:creationId xmlns:a16="http://schemas.microsoft.com/office/drawing/2014/main" id="{D761EE5F-34EC-4AD8-909D-D67CE3415E94}"/>
              </a:ext>
            </a:extLst>
          </p:cNvPr>
          <p:cNvSpPr>
            <a:spLocks noGrp="1"/>
          </p:cNvSpPr>
          <p:nvPr>
            <p:ph type="subTitle" idx="1"/>
          </p:nvPr>
        </p:nvSpPr>
        <p:spPr>
          <a:xfrm>
            <a:off x="557795" y="1756487"/>
            <a:ext cx="10169236" cy="4104861"/>
          </a:xfrm>
        </p:spPr>
        <p:txBody>
          <a:bodyPr>
            <a:normAutofit fontScale="92500" lnSpcReduction="10000"/>
          </a:bodyPr>
          <a:lstStyle/>
          <a:p>
            <a:pPr marL="342900" indent="-342900" algn="l">
              <a:buFont typeface="Wingdings" panose="05000000000000000000" pitchFamily="2" charset="2"/>
              <a:buChar char="q"/>
            </a:pPr>
            <a:r>
              <a:rPr lang="fr-FR" b="1" u="sng" dirty="0">
                <a:solidFill>
                  <a:schemeClr val="accent6">
                    <a:lumMod val="60000"/>
                    <a:lumOff val="40000"/>
                  </a:schemeClr>
                </a:solidFill>
              </a:rPr>
              <a:t>Durée:</a:t>
            </a:r>
            <a:r>
              <a:rPr lang="fr-FR" b="1" dirty="0"/>
              <a:t> 6 Mois. </a:t>
            </a:r>
          </a:p>
          <a:p>
            <a:pPr marL="342900" indent="-342900" algn="l">
              <a:buFont typeface="Wingdings" panose="05000000000000000000" pitchFamily="2" charset="2"/>
              <a:buChar char="Ø"/>
            </a:pPr>
            <a:r>
              <a:rPr lang="fr-FR" b="1" dirty="0"/>
              <a:t>+ 6 mois supplémentaire pour les projets qui nécessitent un suivi pour la phase de lancement commercial.  </a:t>
            </a:r>
          </a:p>
          <a:p>
            <a:pPr marL="342900" indent="-342900" algn="l">
              <a:buFont typeface="Wingdings" panose="05000000000000000000" pitchFamily="2" charset="2"/>
              <a:buChar char="q"/>
            </a:pPr>
            <a:r>
              <a:rPr lang="fr-FR" b="1" u="sng" dirty="0">
                <a:solidFill>
                  <a:srgbClr val="92D050"/>
                </a:solidFill>
              </a:rPr>
              <a:t>Accompagnement &amp; formation :</a:t>
            </a:r>
          </a:p>
          <a:p>
            <a:pPr marL="342900" indent="-342900" algn="l">
              <a:buFont typeface="Wingdings" panose="05000000000000000000" pitchFamily="2" charset="2"/>
              <a:buChar char="Ø"/>
            </a:pPr>
            <a:r>
              <a:rPr lang="fr-FR" b="1" dirty="0"/>
              <a:t>Module Management: Marketing &amp; distribution, Finance d’entreprise, Ressources humaines</a:t>
            </a:r>
          </a:p>
          <a:p>
            <a:pPr marL="342900" indent="-342900" algn="l">
              <a:buFont typeface="Wingdings" panose="05000000000000000000" pitchFamily="2" charset="2"/>
              <a:buChar char="Ø"/>
            </a:pPr>
            <a:r>
              <a:rPr lang="fr-FR" b="1" dirty="0"/>
              <a:t>Modules sectoriels*: Spécifique aux quatre domaines couverts: Agriculture, Agro-alimentaire,  Pêche et aquaculture, agroécologie</a:t>
            </a:r>
          </a:p>
          <a:p>
            <a:pPr marL="342900" indent="-342900" algn="l">
              <a:buFont typeface="Wingdings" panose="05000000000000000000" pitchFamily="2" charset="2"/>
              <a:buChar char="Ø"/>
            </a:pPr>
            <a:r>
              <a:rPr lang="fr-FR" b="1" dirty="0"/>
              <a:t>Statut juridique et Financement: Création de l’entreprise, obligation légales, sources et types de financement.</a:t>
            </a:r>
          </a:p>
          <a:p>
            <a:pPr algn="l"/>
            <a:r>
              <a:rPr lang="fr-FR" b="1" i="1" dirty="0"/>
              <a:t>* Dispensés en fonction du projet et adapté au besoin de l’équipe du projet</a:t>
            </a:r>
          </a:p>
          <a:p>
            <a:pPr marL="1143000" indent="-1143000" algn="l">
              <a:buAutoNum type="arabicPeriod"/>
            </a:pPr>
            <a:endParaRPr lang="fr-FR" b="1" dirty="0"/>
          </a:p>
          <a:p>
            <a:pPr algn="l"/>
            <a:endParaRPr lang="fr-FR" b="1" dirty="0"/>
          </a:p>
          <a:p>
            <a:endParaRPr lang="fr-FR" sz="5900" dirty="0"/>
          </a:p>
        </p:txBody>
      </p:sp>
      <p:sp>
        <p:nvSpPr>
          <p:cNvPr id="7" name="Sous-titre 5">
            <a:extLst>
              <a:ext uri="{FF2B5EF4-FFF2-40B4-BE49-F238E27FC236}">
                <a16:creationId xmlns:a16="http://schemas.microsoft.com/office/drawing/2014/main" id="{0B7F8E1F-DDF0-4939-8790-F0E22BD772CE}"/>
              </a:ext>
            </a:extLst>
          </p:cNvPr>
          <p:cNvSpPr txBox="1">
            <a:spLocks/>
          </p:cNvSpPr>
          <p:nvPr/>
        </p:nvSpPr>
        <p:spPr>
          <a:xfrm>
            <a:off x="3123110" y="822283"/>
            <a:ext cx="5544000" cy="6660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b="1" dirty="0">
                <a:solidFill>
                  <a:prstClr val="black"/>
                </a:solidFill>
                <a:latin typeface="Calibri"/>
              </a:rPr>
              <a:t>Structure du programme d’incubation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b="1" dirty="0">
                <a:solidFill>
                  <a:prstClr val="black"/>
                </a:solidFill>
                <a:latin typeface="Calibri"/>
              </a:rPr>
              <a:t>&amp; d’accompagnement</a:t>
            </a:r>
            <a:endParaRPr kumimoji="0" lang="fr-FR"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294FB567-7282-48D8-8F5A-5F60E275FBFB}"/>
              </a:ext>
            </a:extLst>
          </p:cNvPr>
          <p:cNvSpPr txBox="1"/>
          <p:nvPr/>
        </p:nvSpPr>
        <p:spPr>
          <a:xfrm>
            <a:off x="5304571" y="6397673"/>
            <a:ext cx="2066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Jeudi 4 Mars 2021</a:t>
            </a:r>
            <a:endParaRPr kumimoji="0" lang="fr-DZ"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48EBC83-DF89-4E37-9D41-933E72BFA789}"/>
              </a:ext>
            </a:extLst>
          </p:cNvPr>
          <p:cNvSpPr txBox="1"/>
          <p:nvPr/>
        </p:nvSpPr>
        <p:spPr>
          <a:xfrm>
            <a:off x="133004" y="6397673"/>
            <a:ext cx="4051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Filaha Innov’ - Fazil BOUAIACH</a:t>
            </a:r>
            <a:endParaRPr kumimoji="0" lang="fr-D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DBB5AA88-D9B3-416D-9436-23DC1EC8CFE5}"/>
              </a:ext>
            </a:extLst>
          </p:cNvPr>
          <p:cNvSpPr txBox="1"/>
          <p:nvPr/>
        </p:nvSpPr>
        <p:spPr>
          <a:xfrm>
            <a:off x="11259688" y="6443102"/>
            <a:ext cx="932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Page 8</a:t>
            </a:r>
            <a:endParaRPr kumimoji="0" lang="fr-DZ"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764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1066</Words>
  <Application>Microsoft Office PowerPoint</Application>
  <PresentationFormat>Grand écran</PresentationFormat>
  <Paragraphs>120</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Thème Office</vt:lpstr>
      <vt:lpstr>FILAHA INNOV’ INCUBATOR</vt:lpstr>
      <vt:lpstr>AGENDA</vt:lpstr>
      <vt:lpstr>FILAHA INNOV’ INCUBATOR</vt:lpstr>
      <vt:lpstr>FILAHA INNOV’ INCUBATOR</vt:lpstr>
      <vt:lpstr>FILAHA INNOV’ INCUBATOR</vt:lpstr>
      <vt:lpstr>FILAHA INNOV’ INCUBATOR</vt:lpstr>
      <vt:lpstr>   FILAHA INNOV’ INCUBATOR Valeur ajoutée sectorielle &amp; apport à l’écosystème algérien  </vt:lpstr>
      <vt:lpstr>FILAHA INNOV’ INCUBATOR</vt:lpstr>
      <vt:lpstr>FILAHA INNOV’ INCUBATOR</vt:lpstr>
      <vt:lpstr>FILAHA INNOV’ INCUBATOR</vt:lpstr>
      <vt:lpstr>FILAHA INNOV’ INCUBATOR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FILAHA INNOV’ INCUBATOR</dc:title>
  <dc:creator>Fazil BOUAIACH</dc:creator>
  <cp:lastModifiedBy>Fazil BOUAIACH</cp:lastModifiedBy>
  <cp:revision>117</cp:revision>
  <dcterms:created xsi:type="dcterms:W3CDTF">2021-03-02T09:01:35Z</dcterms:created>
  <dcterms:modified xsi:type="dcterms:W3CDTF">2021-03-03T20:32:29Z</dcterms:modified>
</cp:coreProperties>
</file>