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85" r:id="rId22"/>
    <p:sldId id="286" r:id="rId23"/>
    <p:sldId id="284" r:id="rId24"/>
    <p:sldId id="287" r:id="rId25"/>
    <p:sldId id="288" r:id="rId26"/>
    <p:sldId id="279" r:id="rId27"/>
    <p:sldId id="281" r:id="rId28"/>
  </p:sldIdLst>
  <p:sldSz cx="18303875" cy="97631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2" y="-102"/>
      </p:cViewPr>
      <p:guideLst>
        <p:guide orient="horz" pos="3075"/>
        <p:guide pos="57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ANVREDET.ORG.DZ" TargetMode="External"/><Relationship Id="rId4" Type="http://schemas.openxmlformats.org/officeDocument/2006/relationships/hyperlink" Target="http://WWW.ANVREDET.ORG.D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6" y="1472184"/>
            <a:ext cx="5611368" cy="63886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8" y="301752"/>
            <a:ext cx="441960" cy="1429512"/>
          </a:xfrm>
          <a:prstGeom prst="rect">
            <a:avLst/>
          </a:prstGeom>
          <a:solidFill>
            <a:srgbClr val="FFFFFF"/>
          </a:solidFill>
        </p:spPr>
        <p:txBody>
          <a:bodyPr vert="vert" wrap="none" lIns="0" tIns="0" rIns="0" bIns="0">
            <a:noAutofit/>
          </a:bodyPr>
          <a:lstStyle/>
          <a:p>
            <a:pPr indent="0"/>
            <a:r>
              <a:rPr lang="fr" sz="5300">
                <a:solidFill>
                  <a:srgbClr val="0BACAC"/>
                </a:solidFill>
                <a:latin typeface="Calibri"/>
              </a:rPr>
              <a:t>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2606040" y="304800"/>
            <a:ext cx="3569208" cy="329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0000"/>
              </a:lnSpc>
            </a:pPr>
            <a:r>
              <a:rPr lang="fr" sz="900" b="1">
                <a:latin typeface="Verdana"/>
              </a:rPr>
              <a:t>Agence nationale de valorisation des résultats de la Recherche et du Dé</a:t>
            </a:r>
            <a:r>
              <a:rPr lang="fr" sz="900" b="1">
                <a:solidFill>
                  <a:srgbClr val="212121"/>
                </a:solidFill>
                <a:latin typeface="Verdana"/>
              </a:rPr>
              <a:t>v</a:t>
            </a:r>
            <a:r>
              <a:rPr lang="fr" sz="900" b="1">
                <a:latin typeface="Verdana"/>
              </a:rPr>
              <a:t>e</a:t>
            </a:r>
            <a:r>
              <a:rPr lang="fr" sz="900" b="1">
                <a:solidFill>
                  <a:srgbClr val="212121"/>
                </a:solidFill>
                <a:latin typeface="Verdana"/>
              </a:rPr>
              <a:t>l</a:t>
            </a:r>
            <a:r>
              <a:rPr lang="fr" sz="900" b="1">
                <a:latin typeface="Verdana"/>
              </a:rPr>
              <a:t>oppement Technologique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9496" y="786384"/>
            <a:ext cx="1847088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2600">
                <a:latin typeface="Arial Unicode MS"/>
              </a:rPr>
              <a:t>ANVREDET</a:t>
            </a:r>
          </a:p>
          <a:p>
            <a:pPr indent="0">
              <a:lnSpc>
                <a:spcPct val="77000"/>
              </a:lnSpc>
            </a:pPr>
            <a:r>
              <a:rPr lang="fr" sz="2600">
                <a:latin typeface="Arial Unicode MS"/>
              </a:rPr>
              <a:t>QIINSTITUT</a:t>
            </a:r>
          </a:p>
        </p:txBody>
      </p:sp>
      <p:sp>
        <p:nvSpPr>
          <p:cNvPr id="6" name="Rectangle 5"/>
          <p:cNvSpPr/>
          <p:nvPr/>
        </p:nvSpPr>
        <p:spPr>
          <a:xfrm>
            <a:off x="310896" y="7930896"/>
            <a:ext cx="5843016" cy="3413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fr" sz="3200" b="1">
                <a:solidFill>
                  <a:srgbClr val="0BACAC"/>
                </a:solidFill>
                <a:latin typeface="Arial"/>
              </a:rPr>
              <a:t>FORMATION </a:t>
            </a:r>
            <a:r>
              <a:rPr lang="fr" sz="3100" b="1">
                <a:solidFill>
                  <a:srgbClr val="0BACAC"/>
                </a:solidFill>
                <a:latin typeface="Arial"/>
              </a:rPr>
              <a:t>EN </a:t>
            </a:r>
            <a:r>
              <a:rPr lang="fr" sz="3200" b="1">
                <a:solidFill>
                  <a:srgbClr val="0BACAC"/>
                </a:solidFill>
                <a:latin typeface="Arial"/>
              </a:rPr>
              <a:t>INNOVATION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36" y="100584"/>
            <a:ext cx="17196816" cy="92141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9C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0961" y="5738818"/>
            <a:ext cx="5282184" cy="3432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016240" y="545592"/>
            <a:ext cx="2228088" cy="835508"/>
          </a:xfrm>
          <a:prstGeom prst="rect">
            <a:avLst/>
          </a:prstGeom>
          <a:solidFill>
            <a:srgbClr val="46494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fr" sz="4600" b="1" dirty="0">
                <a:solidFill>
                  <a:srgbClr val="FFFFFF"/>
                </a:solidFill>
                <a:latin typeface="Arial"/>
              </a:rPr>
              <a:t>Innover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9509" y="881034"/>
            <a:ext cx="6208776" cy="1292352"/>
          </a:xfrm>
          <a:prstGeom prst="rect">
            <a:avLst/>
          </a:prstGeom>
          <a:solidFill>
            <a:srgbClr val="43484E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fr" sz="4500" i="1" dirty="0" smtClean="0">
                <a:solidFill>
                  <a:srgbClr val="FFFFFF"/>
                </a:solidFill>
                <a:latin typeface="Times New Roman"/>
              </a:rPr>
              <a:t> </a:t>
            </a:r>
            <a:r>
              <a:rPr lang="fr" sz="4500" i="1" dirty="0">
                <a:solidFill>
                  <a:srgbClr val="FFFFFF"/>
                </a:solidFill>
                <a:latin typeface="Times New Roman"/>
              </a:rPr>
              <a:t>Business plan</a:t>
            </a:r>
          </a:p>
          <a:p>
            <a:pPr indent="0"/>
            <a:r>
              <a:rPr lang="fr" sz="4500" i="1" dirty="0" smtClean="0">
                <a:solidFill>
                  <a:srgbClr val="FFFFFF"/>
                </a:solidFill>
                <a:latin typeface="Times New Roman"/>
              </a:rPr>
              <a:t>Business </a:t>
            </a:r>
            <a:r>
              <a:rPr lang="fr" sz="4500" i="1" dirty="0">
                <a:solidFill>
                  <a:srgbClr val="FFFFFF"/>
                </a:solidFill>
                <a:latin typeface="Times New Roman"/>
              </a:rPr>
              <a:t>model canevas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633" y="2738422"/>
            <a:ext cx="14386560" cy="1785950"/>
          </a:xfrm>
          <a:prstGeom prst="rect">
            <a:avLst/>
          </a:prstGeom>
          <a:solidFill>
            <a:srgbClr val="656E77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5000"/>
              </a:lnSpc>
            </a:pPr>
            <a:r>
              <a:rPr lang="fr" sz="4400" i="1" dirty="0" smtClean="0">
                <a:solidFill>
                  <a:srgbClr val="FFFFFF"/>
                </a:solidFill>
                <a:latin typeface="Times New Roman"/>
              </a:rPr>
              <a:t>•</a:t>
            </a:r>
            <a:r>
              <a:rPr lang="fr" sz="4500" i="1" dirty="0" smtClean="0">
                <a:solidFill>
                  <a:srgbClr val="FFFFFF"/>
                </a:solidFill>
                <a:latin typeface="Times New Roman"/>
              </a:rPr>
              <a:t>Booster </a:t>
            </a:r>
            <a:r>
              <a:rPr lang="fr" sz="4500" i="1" dirty="0">
                <a:solidFill>
                  <a:srgbClr val="FFFFFF"/>
                </a:solidFill>
                <a:latin typeface="Times New Roman"/>
              </a:rPr>
              <a:t>la créativité en équipe avec les Innovations Games S Design Thinking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365195" y="4810124"/>
            <a:ext cx="11320272" cy="829056"/>
          </a:xfrm>
          <a:prstGeom prst="rect">
            <a:avLst/>
          </a:prstGeom>
          <a:solidFill>
            <a:srgbClr val="656E7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4500" i="1" dirty="0" smtClean="0">
                <a:solidFill>
                  <a:srgbClr val="FFFFFF"/>
                </a:solidFill>
                <a:latin typeface="Times New Roman"/>
              </a:rPr>
              <a:t> </a:t>
            </a:r>
            <a:r>
              <a:rPr lang="fr" sz="4500" i="1" dirty="0">
                <a:solidFill>
                  <a:srgbClr val="FFFFFF"/>
                </a:solidFill>
                <a:latin typeface="Times New Roman"/>
              </a:rPr>
              <a:t>La créativité, Pinnovation et la Co-conception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365195" y="6167446"/>
            <a:ext cx="6918960" cy="719328"/>
          </a:xfrm>
          <a:prstGeom prst="rect">
            <a:avLst/>
          </a:prstGeom>
          <a:solidFill>
            <a:srgbClr val="656E7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4500" i="1" dirty="0" smtClean="0">
                <a:solidFill>
                  <a:srgbClr val="FFFFFF"/>
                </a:solidFill>
                <a:latin typeface="Times New Roman"/>
              </a:rPr>
              <a:t>Maîtriser </a:t>
            </a:r>
            <a:r>
              <a:rPr lang="fr" sz="4500" i="1" dirty="0">
                <a:solidFill>
                  <a:srgbClr val="FFFFFF"/>
                </a:solidFill>
                <a:latin typeface="Times New Roman"/>
              </a:rPr>
              <a:t>les bases de la PI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16768" y="6790944"/>
            <a:ext cx="76200" cy="73152"/>
          </a:xfrm>
          <a:prstGeom prst="rect">
            <a:avLst/>
          </a:prstGeom>
          <a:solidFill>
            <a:srgbClr val="A5939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550" b="1">
                <a:solidFill>
                  <a:srgbClr val="A899BA"/>
                </a:solidFill>
                <a:latin typeface="Times New Roman"/>
              </a:rPr>
              <a:t>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0816" y="7434072"/>
            <a:ext cx="2103120" cy="12313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24072" y="463296"/>
            <a:ext cx="4949952" cy="530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4000" b="1">
                <a:solidFill>
                  <a:srgbClr val="384475"/>
                </a:solidFill>
                <a:latin typeface="Arial"/>
              </a:rPr>
              <a:t>Valoriser </a:t>
            </a:r>
            <a:r>
              <a:rPr lang="fr" sz="3700" b="1">
                <a:solidFill>
                  <a:srgbClr val="384475"/>
                </a:solidFill>
                <a:latin typeface="Arial"/>
              </a:rPr>
              <a:t>: </a:t>
            </a:r>
            <a:r>
              <a:rPr lang="fr" sz="4000" b="1">
                <a:solidFill>
                  <a:srgbClr val="384475"/>
                </a:solidFill>
                <a:latin typeface="Arial"/>
              </a:rPr>
              <a:t>le produit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7784" y="1895856"/>
            <a:ext cx="9829800" cy="4885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750"/>
              </a:spcAft>
            </a:pPr>
            <a:r>
              <a:rPr lang="fr" sz="2900">
                <a:latin typeface="Arial"/>
              </a:rPr>
              <a:t>•  Valorisation et Transfert technologique</a:t>
            </a:r>
          </a:p>
          <a:p>
            <a:pPr indent="0">
              <a:spcAft>
                <a:spcPts val="1750"/>
              </a:spcAft>
            </a:pPr>
            <a:r>
              <a:rPr lang="fr" sz="2900">
                <a:latin typeface="Arial"/>
              </a:rPr>
              <a:t>•  Open-innovation et partenariat</a:t>
            </a:r>
          </a:p>
          <a:p>
            <a:pPr indent="0" algn="ctr">
              <a:spcAft>
                <a:spcPts val="1750"/>
              </a:spcAft>
            </a:pPr>
            <a:r>
              <a:rPr lang="fr" sz="2900">
                <a:latin typeface="Arial"/>
              </a:rPr>
              <a:t>•  Contrats de recherche et développement public / privé</a:t>
            </a:r>
          </a:p>
          <a:p>
            <a:pPr indent="0">
              <a:spcAft>
                <a:spcPts val="1750"/>
              </a:spcAft>
            </a:pPr>
            <a:r>
              <a:rPr lang="fr" sz="2900">
                <a:latin typeface="Arial"/>
              </a:rPr>
              <a:t>•  Gérer la PI dans les copropriétés.</a:t>
            </a:r>
          </a:p>
          <a:p>
            <a:pPr indent="0">
              <a:spcAft>
                <a:spcPts val="1750"/>
              </a:spcAft>
            </a:pPr>
            <a:r>
              <a:rPr lang="fr" sz="2900">
                <a:latin typeface="Arial"/>
              </a:rPr>
              <a:t>•  Négocier les contrats de TT avec succès</a:t>
            </a:r>
          </a:p>
          <a:p>
            <a:pPr indent="0">
              <a:spcAft>
                <a:spcPts val="1750"/>
              </a:spcAft>
            </a:pPr>
            <a:r>
              <a:rPr lang="fr" sz="2900">
                <a:latin typeface="Arial"/>
              </a:rPr>
              <a:t>•  Maîtriser les contrats brevets : bases</a:t>
            </a:r>
          </a:p>
          <a:p>
            <a:pPr indent="0" algn="ctr"/>
            <a:r>
              <a:rPr lang="fr" sz="2900">
                <a:latin typeface="Arial"/>
              </a:rPr>
              <a:t>•  Analyser son portefeuille de brevets pour le valoriser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C9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5776" y="2935224"/>
            <a:ext cx="2913888" cy="20970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35352" y="633984"/>
            <a:ext cx="6038088" cy="533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5300">
                <a:solidFill>
                  <a:srgbClr val="440202"/>
                </a:solidFill>
                <a:latin typeface="Calibri"/>
              </a:rPr>
              <a:t>Marketer: Le Marché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34472" y="0"/>
            <a:ext cx="1575816" cy="19751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-165100"/>
            <a:r>
              <a:rPr lang="fr" sz="21100" b="1" dirty="0">
                <a:solidFill>
                  <a:srgbClr val="818799"/>
                </a:solidFill>
                <a:latin typeface="Arial"/>
              </a:rPr>
              <a:t>J</a:t>
            </a:r>
          </a:p>
        </p:txBody>
      </p:sp>
      <p:sp>
        <p:nvSpPr>
          <p:cNvPr id="6" name="Rectangle 5"/>
          <p:cNvSpPr/>
          <p:nvPr/>
        </p:nvSpPr>
        <p:spPr>
          <a:xfrm>
            <a:off x="3288792" y="2420112"/>
            <a:ext cx="8921496" cy="26365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960"/>
              </a:spcAft>
            </a:pPr>
            <a:r>
              <a:rPr lang="fr" sz="4300">
                <a:latin typeface="Arial"/>
              </a:rPr>
              <a:t>■</a:t>
            </a:r>
            <a:r>
              <a:rPr lang="fr" sz="4700">
                <a:latin typeface="Calibri"/>
              </a:rPr>
              <a:t>  Marketing de l'innovation</a:t>
            </a:r>
          </a:p>
          <a:p>
            <a:pPr indent="0">
              <a:spcAft>
                <a:spcPts val="1960"/>
              </a:spcAft>
            </a:pPr>
            <a:r>
              <a:rPr lang="fr" sz="4300">
                <a:latin typeface="Arial"/>
              </a:rPr>
              <a:t>■</a:t>
            </a:r>
            <a:r>
              <a:rPr lang="fr" sz="4700">
                <a:latin typeface="Calibri"/>
              </a:rPr>
              <a:t> Plan marketing</a:t>
            </a:r>
          </a:p>
          <a:p>
            <a:pPr indent="0"/>
            <a:r>
              <a:rPr lang="fr" sz="4300">
                <a:latin typeface="Arial"/>
              </a:rPr>
              <a:t>■</a:t>
            </a:r>
            <a:r>
              <a:rPr lang="fr" sz="4700">
                <a:latin typeface="Calibri"/>
              </a:rPr>
              <a:t> EDM : études de marché</a:t>
            </a:r>
          </a:p>
        </p:txBody>
      </p:sp>
      <p:sp>
        <p:nvSpPr>
          <p:cNvPr id="7" name="Rectangle 6"/>
          <p:cNvSpPr/>
          <p:nvPr/>
        </p:nvSpPr>
        <p:spPr>
          <a:xfrm>
            <a:off x="3291840" y="5711952"/>
            <a:ext cx="13048488" cy="15544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634560" indent="-711200">
              <a:lnSpc>
                <a:spcPct val="150000"/>
              </a:lnSpc>
            </a:pPr>
            <a:r>
              <a:rPr lang="fr" sz="4300">
                <a:latin typeface="Arial"/>
              </a:rPr>
              <a:t>■ </a:t>
            </a:r>
            <a:r>
              <a:rPr lang="fr" sz="4700">
                <a:latin typeface="Calibri"/>
              </a:rPr>
              <a:t>Matrices d'analyse : SWOT, Chaîne de valeur, Océan bleu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8792" y="7921752"/>
            <a:ext cx="7943088" cy="4541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4300">
                <a:latin typeface="Arial"/>
              </a:rPr>
              <a:t>■</a:t>
            </a:r>
            <a:r>
              <a:rPr lang="fr" sz="4700">
                <a:latin typeface="Calibri"/>
              </a:rPr>
              <a:t> Communication commerciale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C8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360" y="1469136"/>
            <a:ext cx="234696" cy="579424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5473" y="523844"/>
            <a:ext cx="3212592" cy="22280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1128" y="448056"/>
            <a:ext cx="5367528" cy="4998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3500" b="1">
                <a:solidFill>
                  <a:srgbClr val="74359B"/>
                </a:solidFill>
                <a:latin typeface="Arial"/>
              </a:rPr>
              <a:t>PROTEGER </a:t>
            </a:r>
            <a:r>
              <a:rPr lang="fr" sz="3700" b="1">
                <a:solidFill>
                  <a:srgbClr val="74359B"/>
                </a:solidFill>
                <a:latin typeface="Arial"/>
              </a:rPr>
              <a:t>: </a:t>
            </a:r>
            <a:r>
              <a:rPr lang="fr" sz="4000" b="1">
                <a:solidFill>
                  <a:srgbClr val="74359B"/>
                </a:solidFill>
                <a:latin typeface="Arial"/>
              </a:rPr>
              <a:t>propriété i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8616" y="1615440"/>
            <a:ext cx="4959096" cy="3688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3300">
                <a:latin typeface="Tahoma"/>
              </a:rPr>
              <a:t>Maîtriser la PI les brevets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0328" y="2490216"/>
            <a:ext cx="9259824" cy="30815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030"/>
              </a:spcAft>
            </a:pPr>
            <a:r>
              <a:rPr lang="fr" sz="3300">
                <a:latin typeface="Tahoma"/>
              </a:rPr>
              <a:t>Rédiger efficacement une demande de Brevet</a:t>
            </a:r>
          </a:p>
          <a:p>
            <a:pPr indent="0">
              <a:spcAft>
                <a:spcPts val="2030"/>
              </a:spcAft>
            </a:pPr>
            <a:r>
              <a:rPr lang="fr" sz="3300">
                <a:latin typeface="Tahoma"/>
              </a:rPr>
              <a:t>Gérer les procédures administratives de brevet</a:t>
            </a:r>
          </a:p>
          <a:p>
            <a:pPr indent="0">
              <a:spcAft>
                <a:spcPts val="2030"/>
              </a:spcAft>
            </a:pPr>
            <a:r>
              <a:rPr lang="fr" sz="3300">
                <a:latin typeface="Tahoma"/>
              </a:rPr>
              <a:t>Maîtriser les procédures d'examen des brevets</a:t>
            </a:r>
          </a:p>
          <a:p>
            <a:pPr indent="0"/>
            <a:r>
              <a:rPr lang="fr" sz="3300">
                <a:latin typeface="Tahoma"/>
              </a:rPr>
              <a:t>Maîtriser les dépenses de brevets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928616" y="6007608"/>
            <a:ext cx="9997440" cy="4450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3300">
                <a:latin typeface="Tahoma"/>
              </a:rPr>
              <a:t>Protéger ses inventions à l'international : mettre en</a:t>
            </a:r>
          </a:p>
        </p:txBody>
      </p:sp>
      <p:sp>
        <p:nvSpPr>
          <p:cNvPr id="9" name="Rectangle 8"/>
          <p:cNvSpPr/>
          <p:nvPr/>
        </p:nvSpPr>
        <p:spPr>
          <a:xfrm>
            <a:off x="4910328" y="6882384"/>
            <a:ext cx="4032504" cy="4450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3300">
                <a:latin typeface="Tahoma"/>
              </a:rPr>
              <a:t>oeuvre une politique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3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576" y="1853184"/>
            <a:ext cx="259080" cy="640689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6647" y="666720"/>
            <a:ext cx="4992624" cy="19080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86912" y="701040"/>
            <a:ext cx="4986528" cy="576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4000" b="1">
                <a:solidFill>
                  <a:srgbClr val="50513A"/>
                </a:solidFill>
                <a:latin typeface="Arial"/>
              </a:rPr>
              <a:t>Manager </a:t>
            </a:r>
            <a:r>
              <a:rPr lang="fr" sz="3700" b="1">
                <a:solidFill>
                  <a:srgbClr val="50513A"/>
                </a:solidFill>
                <a:latin typeface="Arial"/>
              </a:rPr>
              <a:t>: </a:t>
            </a:r>
            <a:r>
              <a:rPr lang="fr" sz="4000" b="1">
                <a:solidFill>
                  <a:srgbClr val="50513A"/>
                </a:solidFill>
                <a:latin typeface="Arial"/>
              </a:rPr>
              <a:t>le projet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3544" y="2072640"/>
            <a:ext cx="8692896" cy="11612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5400">
              <a:lnSpc>
                <a:spcPct val="159000"/>
              </a:lnSpc>
            </a:pPr>
            <a:r>
              <a:rPr lang="fr" sz="3300">
                <a:latin typeface="Tahoma"/>
              </a:rPr>
              <a:t>Gérer les projets et les activités opérationnelles simultanément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754880" y="3691128"/>
            <a:ext cx="10134600" cy="4267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fr" sz="3300">
                <a:latin typeface="Tahoma"/>
              </a:rPr>
              <a:t>Les méthodologies générales de management de projet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4880" y="4501896"/>
            <a:ext cx="7056120" cy="4267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3300">
                <a:latin typeface="Tahoma"/>
              </a:rPr>
              <a:t>La maîtrise des risques et l'anticipation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852416" y="5318760"/>
            <a:ext cx="7540752" cy="4206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3300">
                <a:latin typeface="Tahoma"/>
              </a:rPr>
              <a:t>La planification de projet avec MS Project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4733544" y="6120384"/>
            <a:ext cx="4962144" cy="2048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610"/>
              </a:spcAft>
            </a:pPr>
            <a:r>
              <a:rPr lang="fr" sz="3300">
                <a:latin typeface="Tahoma"/>
              </a:rPr>
              <a:t>Gérer l'équipe</a:t>
            </a:r>
          </a:p>
          <a:p>
            <a:pPr indent="0">
              <a:spcAft>
                <a:spcPts val="1610"/>
              </a:spcAft>
            </a:pPr>
            <a:r>
              <a:rPr lang="fr" sz="3300">
                <a:latin typeface="Tahoma"/>
              </a:rPr>
              <a:t>Gérer le stress et le temps</a:t>
            </a:r>
          </a:p>
          <a:p>
            <a:pPr indent="0"/>
            <a:r>
              <a:rPr lang="fr" sz="3300">
                <a:latin typeface="Tahoma"/>
              </a:rPr>
              <a:t>Pilotage financier du projet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C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112" y="1871472"/>
            <a:ext cx="265176" cy="680923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3336" y="4017264"/>
            <a:ext cx="4565904" cy="316077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37720" y="4684776"/>
            <a:ext cx="4514088" cy="24658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47288" y="768096"/>
            <a:ext cx="7586472" cy="6065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-279400"/>
            <a:r>
              <a:rPr lang="fr" sz="5300">
                <a:solidFill>
                  <a:srgbClr val="0BACAC"/>
                </a:solidFill>
                <a:latin typeface="Calibri"/>
              </a:rPr>
              <a:t>Communiquer : avec la cible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92296" y="2252472"/>
            <a:ext cx="12274296" cy="1228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573092" indent="-635000">
              <a:lnSpc>
                <a:spcPct val="171000"/>
              </a:lnSpc>
            </a:pPr>
            <a:r>
              <a:rPr lang="fr" sz="3300">
                <a:latin typeface="Tahoma"/>
              </a:rPr>
              <a:t>• Comment présenter un projet : techniques et types de pitch efficaces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20184" y="3986784"/>
            <a:ext cx="7610856" cy="3023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70000"/>
              </a:lnSpc>
            </a:pPr>
            <a:r>
              <a:rPr lang="fr" sz="3300">
                <a:latin typeface="Tahoma"/>
              </a:rPr>
              <a:t>Communication non verbale : gestuelle Négociation commerciale</a:t>
            </a:r>
          </a:p>
          <a:p>
            <a:pPr indent="12700">
              <a:lnSpc>
                <a:spcPct val="170000"/>
              </a:lnSpc>
            </a:pPr>
            <a:r>
              <a:rPr lang="fr" sz="3300">
                <a:latin typeface="Tahoma"/>
              </a:rPr>
              <a:t>Communication interpersonnelle</a:t>
            </a:r>
          </a:p>
          <a:p>
            <a:pPr indent="12700">
              <a:lnSpc>
                <a:spcPct val="170000"/>
              </a:lnSpc>
            </a:pPr>
            <a:r>
              <a:rPr lang="fr" sz="3300">
                <a:latin typeface="Tahoma"/>
              </a:rPr>
              <a:t>Analyse transactionnelle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547616" y="7434072"/>
            <a:ext cx="7930896" cy="4389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3300">
                <a:latin typeface="Tahoma"/>
              </a:rPr>
              <a:t>PNL : Programmation Neuro-Linguistique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08" y="3325368"/>
            <a:ext cx="2410968" cy="169164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968" y="2947416"/>
            <a:ext cx="551688" cy="108204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8496" y="7077456"/>
            <a:ext cx="987552" cy="8077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63184" y="530352"/>
            <a:ext cx="6592824" cy="411480"/>
          </a:xfrm>
          <a:prstGeom prst="rect">
            <a:avLst/>
          </a:prstGeom>
          <a:solidFill>
            <a:srgbClr val="D99595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4000" b="1">
                <a:latin typeface="Arial"/>
              </a:rPr>
              <a:t>Partenaires Internationaux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6729984" y="4087368"/>
            <a:ext cx="841248" cy="2316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2100" b="1">
                <a:solidFill>
                  <a:srgbClr val="7AA7C8"/>
                </a:solidFill>
                <a:latin typeface="Times New Roman"/>
              </a:rPr>
              <a:t>OMPI</a:t>
            </a:r>
          </a:p>
        </p:txBody>
      </p:sp>
      <p:sp>
        <p:nvSpPr>
          <p:cNvPr id="7" name="Rectangle 6"/>
          <p:cNvSpPr/>
          <p:nvPr/>
        </p:nvSpPr>
        <p:spPr>
          <a:xfrm>
            <a:off x="6973824" y="4373880"/>
            <a:ext cx="1993392" cy="484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1100" b="1">
                <a:solidFill>
                  <a:srgbClr val="A9C5DB"/>
                </a:solidFill>
                <a:latin typeface="Arial"/>
              </a:rPr>
              <a:t>OAQA.MISATMOH MONNAIE OE LA </a:t>
            </a:r>
            <a:r>
              <a:rPr lang="fr" sz="1100" b="1">
                <a:solidFill>
                  <a:srgbClr val="7AA7C8"/>
                </a:solidFill>
                <a:latin typeface="Arial"/>
              </a:rPr>
              <a:t>PRtOü'tTlt </a:t>
            </a:r>
            <a:r>
              <a:rPr lang="fr" sz="1300" b="1" cap="small">
                <a:solidFill>
                  <a:srgbClr val="7AA7C8"/>
                </a:solidFill>
                <a:latin typeface="Arial"/>
              </a:rPr>
              <a:t>intellectuelle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07368" y="3191256"/>
            <a:ext cx="2148840" cy="1880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fr" sz="9300">
                <a:solidFill>
                  <a:srgbClr val="C90B15"/>
                </a:solidFill>
                <a:latin typeface="Arial"/>
              </a:rPr>
              <a:t>IRD</a:t>
            </a:r>
          </a:p>
          <a:p>
            <a:pPr indent="12700">
              <a:lnSpc>
                <a:spcPct val="128000"/>
              </a:lnSpc>
            </a:pPr>
            <a:r>
              <a:rPr lang="fr" sz="1500" b="1">
                <a:solidFill>
                  <a:srgbClr val="3989C4"/>
                </a:solidFill>
                <a:latin typeface="Arial"/>
              </a:rPr>
              <a:t>Institut Recherche </a:t>
            </a:r>
            <a:r>
              <a:rPr lang="fr" sz="1000" b="1">
                <a:solidFill>
                  <a:srgbClr val="7AA7C8"/>
                </a:solidFill>
                <a:latin typeface="Arial"/>
              </a:rPr>
              <a:t>pour </a:t>
            </a:r>
            <a:r>
              <a:rPr lang="fr" sz="1200" b="1">
                <a:solidFill>
                  <a:srgbClr val="7AA7C8"/>
                </a:solidFill>
                <a:latin typeface="Arial"/>
              </a:rPr>
              <a:t>ta </a:t>
            </a:r>
            <a:r>
              <a:rPr lang="fr" sz="1500" b="1">
                <a:solidFill>
                  <a:srgbClr val="3989C4"/>
                </a:solidFill>
                <a:latin typeface="Arial"/>
              </a:rPr>
              <a:t>Développement </a:t>
            </a:r>
            <a:r>
              <a:rPr lang="fr" sz="1200" b="1">
                <a:solidFill>
                  <a:srgbClr val="7AA7C8"/>
                </a:solidFill>
                <a:latin typeface="Arial"/>
              </a:rPr>
              <a:t>FRANCE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5205984" y="7053072"/>
            <a:ext cx="2090928" cy="6858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5800" b="1">
                <a:latin typeface="Arial"/>
              </a:rPr>
              <a:t>CLDP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103096" y="7379208"/>
            <a:ext cx="76200" cy="124968"/>
          </a:xfrm>
          <a:prstGeom prst="rect">
            <a:avLst/>
          </a:prstGeom>
          <a:solidFill>
            <a:srgbClr val="35AB85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fr" sz="1300" b="1">
                <a:solidFill>
                  <a:srgbClr val="FFFFFF"/>
                </a:solidFill>
                <a:latin typeface="Arial"/>
              </a:rPr>
              <a:t>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53160" y="6797040"/>
            <a:ext cx="2493264" cy="12435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2475" b="1" dirty="0" smtClean="0">
                <a:solidFill>
                  <a:srgbClr val="22A47E"/>
                </a:solidFill>
                <a:latin typeface="Arial"/>
              </a:rPr>
              <a:t> </a:t>
            </a:r>
            <a:r>
              <a:rPr lang="fr" sz="2475" b="1" dirty="0">
                <a:latin typeface="Arial"/>
              </a:rPr>
              <a:t>ME ET</a:t>
            </a:r>
          </a:p>
          <a:p>
            <a:pPr marR="38168" indent="0" algn="r">
              <a:lnSpc>
                <a:spcPct val="75000"/>
              </a:lnSpc>
            </a:pPr>
            <a:r>
              <a:rPr lang="fr" sz="850" b="1" dirty="0">
                <a:solidFill>
                  <a:srgbClr val="22A47E"/>
                </a:solidFill>
                <a:latin typeface="Times New Roman"/>
              </a:rPr>
              <a:t>V </a:t>
            </a:r>
            <a:r>
              <a:rPr lang="fr" sz="3275" b="1" dirty="0" smtClean="0">
                <a:solidFill>
                  <a:srgbClr val="463C3C"/>
                </a:solidFill>
                <a:latin typeface="Arial"/>
              </a:rPr>
              <a:t>A</a:t>
            </a:r>
            <a:r>
              <a:rPr lang="fr" sz="3275" b="1" dirty="0" smtClean="0">
                <a:latin typeface="Arial"/>
              </a:rPr>
              <a:t>FRICA</a:t>
            </a:r>
            <a:endParaRPr lang="fr" sz="3275" b="1" dirty="0">
              <a:latin typeface="Arial"/>
            </a:endParaRPr>
          </a:p>
          <a:p>
            <a:pPr marR="38168" indent="0" algn="r"/>
            <a:r>
              <a:rPr lang="fr" sz="850" b="1" dirty="0">
                <a:solidFill>
                  <a:srgbClr val="CFCFCF"/>
                </a:solidFill>
                <a:latin typeface="Times New Roman"/>
              </a:rPr>
              <a:t>• •« »              M</a:t>
            </a:r>
          </a:p>
          <a:p>
            <a:pPr marR="38168" indent="0" algn="r">
              <a:lnSpc>
                <a:spcPct val="88000"/>
              </a:lnSpc>
            </a:pPr>
            <a:r>
              <a:rPr lang="fr" sz="850" b="1" dirty="0">
                <a:solidFill>
                  <a:srgbClr val="22A47E"/>
                </a:solidFill>
                <a:latin typeface="Times New Roman"/>
              </a:rPr>
              <a:t>'jk                • </a:t>
            </a:r>
            <a:r>
              <a:rPr lang="fr" sz="850" b="1" dirty="0">
                <a:solidFill>
                  <a:srgbClr val="CFCFCF"/>
                </a:solidFill>
                <a:latin typeface="Times New Roman"/>
              </a:rPr>
              <a:t>•) «• »•&gt;»’ «• (r«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" y="1584960"/>
            <a:ext cx="5626608" cy="65775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85872" y="313944"/>
            <a:ext cx="3715512" cy="338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15900">
              <a:lnSpc>
                <a:spcPct val="112000"/>
              </a:lnSpc>
            </a:pPr>
            <a:r>
              <a:rPr lang="fr" sz="900" b="1">
                <a:latin typeface="Verdana"/>
              </a:rPr>
              <a:t>Agence nationale de valorisation des résultats de la Recherche et du Développement Technologique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4605528" y="813816"/>
            <a:ext cx="1908048" cy="734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fr" sz="2600" dirty="0">
                <a:latin typeface="Arial Unicode MS"/>
              </a:rPr>
              <a:t>ANVREDET</a:t>
            </a:r>
          </a:p>
          <a:p>
            <a:pPr indent="0" algn="r">
              <a:lnSpc>
                <a:spcPct val="81000"/>
              </a:lnSpc>
            </a:pPr>
            <a:r>
              <a:rPr lang="fr" sz="2600" dirty="0" smtClean="0">
                <a:solidFill>
                  <a:srgbClr val="212121"/>
                </a:solidFill>
                <a:latin typeface="Arial Unicode MS"/>
              </a:rPr>
              <a:t>I</a:t>
            </a:r>
            <a:r>
              <a:rPr lang="fr" sz="2600" dirty="0" smtClean="0">
                <a:latin typeface="Arial Unicode MS"/>
              </a:rPr>
              <a:t>NSTITUT</a:t>
            </a:r>
            <a:endParaRPr lang="fr" sz="2600" dirty="0">
              <a:latin typeface="Arial Unicode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" y="8244840"/>
            <a:ext cx="6074664" cy="3474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fr" sz="3200" b="1">
                <a:solidFill>
                  <a:srgbClr val="0BACAC"/>
                </a:solidFill>
                <a:latin typeface="Arial"/>
              </a:rPr>
              <a:t>FORMATION </a:t>
            </a:r>
            <a:r>
              <a:rPr lang="fr" sz="3100" b="1">
                <a:solidFill>
                  <a:srgbClr val="0BACAC"/>
                </a:solidFill>
                <a:latin typeface="Arial"/>
              </a:rPr>
              <a:t>EN </a:t>
            </a:r>
            <a:r>
              <a:rPr lang="fr" sz="3200" b="1">
                <a:solidFill>
                  <a:srgbClr val="0BACAC"/>
                </a:solidFill>
                <a:latin typeface="Arial"/>
              </a:rPr>
              <a:t>INNOVATION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25424" y="8875776"/>
            <a:ext cx="899160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fr" sz="1375" b="1">
                <a:latin typeface="Calibri"/>
              </a:rPr>
              <a:t>ANVREDET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384" y="2557272"/>
            <a:ext cx="1143000" cy="133197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0176" y="2441448"/>
            <a:ext cx="975360" cy="14478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6120" y="4005072"/>
            <a:ext cx="1447800" cy="95097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5408" y="4038600"/>
            <a:ext cx="3334512" cy="41696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1352" y="8205216"/>
            <a:ext cx="1109472" cy="7680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05728" y="938784"/>
            <a:ext cx="5843016" cy="460248"/>
          </a:xfrm>
          <a:prstGeom prst="rect">
            <a:avLst/>
          </a:prstGeom>
          <a:solidFill>
            <a:srgbClr val="2E2E2E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fr" sz="3200" b="1">
                <a:solidFill>
                  <a:srgbClr val="FFFFFF"/>
                </a:solidFill>
                <a:latin typeface="Arial"/>
              </a:rPr>
              <a:t>STRATÉGIE PÉDAGOGIQUE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6160" y="2292096"/>
            <a:ext cx="3529584" cy="1115568"/>
          </a:xfrm>
          <a:prstGeom prst="rect">
            <a:avLst/>
          </a:prstGeom>
          <a:solidFill>
            <a:srgbClr val="252525"/>
          </a:solidFill>
        </p:spPr>
        <p:txBody>
          <a:bodyPr lIns="0" tIns="0" rIns="0" bIns="0">
            <a:noAutofit/>
          </a:bodyPr>
          <a:lstStyle/>
          <a:p>
            <a:pPr indent="12700" algn="just">
              <a:lnSpc>
                <a:spcPct val="105000"/>
              </a:lnSpc>
            </a:pPr>
            <a:r>
              <a:rPr lang="fr" sz="2700">
                <a:solidFill>
                  <a:srgbClr val="FFFFFF"/>
                </a:solidFill>
                <a:latin typeface="Arial"/>
              </a:rPr>
              <a:t>D'oser transformer son concept d’offre en une activité rentable.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1880616" y="4251960"/>
            <a:ext cx="3934968" cy="1539240"/>
          </a:xfrm>
          <a:prstGeom prst="rect">
            <a:avLst/>
          </a:prstGeom>
          <a:solidFill>
            <a:srgbClr val="181818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05000"/>
              </a:lnSpc>
            </a:pPr>
            <a:r>
              <a:rPr lang="fr" sz="2700">
                <a:solidFill>
                  <a:srgbClr val="FFFFFF"/>
                </a:solidFill>
                <a:latin typeface="Arial"/>
              </a:rPr>
              <a:t>D'imaginer des concepts de produits valorisables </a:t>
            </a:r>
            <a:r>
              <a:rPr lang="fr" sz="2600">
                <a:solidFill>
                  <a:srgbClr val="FFFFFF"/>
                </a:solidFill>
                <a:latin typeface="Arial"/>
              </a:rPr>
              <a:t>à </a:t>
            </a:r>
            <a:r>
              <a:rPr lang="fr" sz="2700">
                <a:solidFill>
                  <a:srgbClr val="FFFFFF"/>
                </a:solidFill>
                <a:latin typeface="Arial"/>
              </a:rPr>
              <a:t>partir des technologies innovantes.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295209" y="2095480"/>
            <a:ext cx="4343400" cy="1165848"/>
          </a:xfrm>
          <a:prstGeom prst="rect">
            <a:avLst/>
          </a:prstGeom>
          <a:solidFill>
            <a:srgbClr val="262626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2700" dirty="0">
                <a:solidFill>
                  <a:srgbClr val="FFFFFF"/>
                </a:solidFill>
                <a:latin typeface="Arial"/>
              </a:rPr>
              <a:t>De manager son projet pour atteindre ses objectifs.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545568" y="4014216"/>
            <a:ext cx="4035552" cy="2438400"/>
          </a:xfrm>
          <a:prstGeom prst="rect">
            <a:avLst/>
          </a:prstGeom>
          <a:solidFill>
            <a:srgbClr val="171717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5000"/>
              </a:lnSpc>
            </a:pPr>
            <a:r>
              <a:rPr lang="fr" sz="2700">
                <a:solidFill>
                  <a:srgbClr val="FFFFFF"/>
                </a:solidFill>
                <a:latin typeface="Arial"/>
              </a:rPr>
              <a:t>De dresser son bilan personnel afin d'orienter au mieux son style d'animation d'équipe et de recruter les bonnes compétences.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6776" y="7156704"/>
            <a:ext cx="5647944" cy="411480"/>
          </a:xfrm>
          <a:prstGeom prst="rect">
            <a:avLst/>
          </a:prstGeom>
          <a:solidFill>
            <a:srgbClr val="334353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fr" sz="2700" dirty="0">
                <a:solidFill>
                  <a:srgbClr val="FFFFFF"/>
                </a:solidFill>
                <a:latin typeface="Arial"/>
              </a:rPr>
              <a:t>La pédagogie développée au sein 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36776" y="7653528"/>
            <a:ext cx="5955792" cy="1578864"/>
          </a:xfrm>
          <a:prstGeom prst="rect">
            <a:avLst/>
          </a:prstGeom>
          <a:solidFill>
            <a:srgbClr val="334353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106000"/>
              </a:lnSpc>
            </a:pPr>
            <a:r>
              <a:rPr lang="fr" sz="2700" dirty="0">
                <a:solidFill>
                  <a:srgbClr val="FFFFFF"/>
                </a:solidFill>
                <a:latin typeface="Arial"/>
              </a:rPr>
              <a:t>la formation que propose l'ANVREDET permet au participant d'acquérir quatre blocs de </a:t>
            </a:r>
            <a:r>
              <a:rPr lang="fr" sz="2700" b="1" dirty="0">
                <a:solidFill>
                  <a:srgbClr val="FFFFFF"/>
                </a:solidFill>
                <a:latin typeface="Arial"/>
              </a:rPr>
              <a:t>compétences nécessaires à l'entrepreneur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3656" y="2313432"/>
            <a:ext cx="6629400" cy="20147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425700"/>
            <a:r>
              <a:rPr lang="fr" sz="5600">
                <a:solidFill>
                  <a:srgbClr val="463C3C"/>
                </a:solidFill>
                <a:latin typeface="Arial"/>
              </a:rPr>
              <a:t>Devenir-^ f</a:t>
            </a:r>
          </a:p>
          <a:p>
            <a:pPr indent="0">
              <a:lnSpc>
                <a:spcPct val="75000"/>
              </a:lnSpc>
            </a:pPr>
            <a:r>
              <a:rPr lang="fr" sz="8200" b="1">
                <a:latin typeface="Arial"/>
              </a:rPr>
              <a:t>Entrepreneur</a:t>
            </a:r>
          </a:p>
          <a:p>
            <a:pPr indent="0"/>
            <a:r>
              <a:rPr lang="fr" sz="3500" b="1">
                <a:solidFill>
                  <a:srgbClr val="463C3C"/>
                </a:solidFill>
                <a:latin typeface="Arial"/>
              </a:rPr>
              <a:t>innovant «/^responsable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5440" y="5230368"/>
            <a:ext cx="12054840" cy="27249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425700">
              <a:lnSpc>
                <a:spcPct val="108000"/>
              </a:lnSpc>
            </a:pPr>
            <a:r>
              <a:rPr lang="fr" sz="6500" b="1" i="1">
                <a:latin typeface="Times New Roman"/>
              </a:rPr>
              <a:t>Innover, </a:t>
            </a:r>
            <a:r>
              <a:rPr lang="fr" sz="6500" b="1" i="1">
                <a:solidFill>
                  <a:srgbClr val="212121"/>
                </a:solidFill>
                <a:latin typeface="Times New Roman"/>
              </a:rPr>
              <a:t>c </a:t>
            </a:r>
            <a:r>
              <a:rPr lang="fr" sz="6500" b="1" i="1">
                <a:latin typeface="Times New Roman"/>
              </a:rPr>
              <a:t>est f acide la </a:t>
            </a:r>
            <a:r>
              <a:rPr lang="fr" sz="6500" b="1" i="1">
                <a:solidFill>
                  <a:srgbClr val="212121"/>
                </a:solidFill>
                <a:latin typeface="Times New Roman"/>
              </a:rPr>
              <a:t>diffiendté, c ' </a:t>
            </a:r>
            <a:r>
              <a:rPr lang="fr" sz="6500" b="1" i="1">
                <a:latin typeface="Times New Roman"/>
              </a:rPr>
              <a:t>est de transformer une innovation en an vrai business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0616" y="627888"/>
            <a:ext cx="13703808" cy="996696"/>
          </a:xfrm>
          <a:prstGeom prst="rect">
            <a:avLst/>
          </a:prstGeom>
          <a:solidFill>
            <a:srgbClr val="333333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7000"/>
              </a:lnSpc>
            </a:pPr>
            <a:r>
              <a:rPr lang="fr" sz="3500" b="1">
                <a:solidFill>
                  <a:srgbClr val="FFFFFF"/>
                </a:solidFill>
                <a:latin typeface="Arial"/>
              </a:rPr>
              <a:t>Les apports du programme de formation reposent sur 4 formes de pédagogie :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272" y="1886712"/>
            <a:ext cx="4767072" cy="2807208"/>
          </a:xfrm>
          <a:prstGeom prst="rect">
            <a:avLst/>
          </a:prstGeom>
          <a:solidFill>
            <a:srgbClr val="33333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5000"/>
              </a:lnSpc>
              <a:spcAft>
                <a:spcPts val="350"/>
              </a:spcAft>
            </a:pPr>
            <a:r>
              <a:rPr lang="fr" sz="2400">
                <a:solidFill>
                  <a:srgbClr val="FED898"/>
                </a:solidFill>
                <a:latin typeface="Arial"/>
              </a:rPr>
              <a:t>O </a:t>
            </a:r>
            <a:r>
              <a:rPr lang="fr" sz="2400">
                <a:solidFill>
                  <a:srgbClr val="F69E0C"/>
                </a:solidFill>
                <a:latin typeface="Arial"/>
              </a:rPr>
              <a:t>3. PEDAGOGIE DE</a:t>
            </a:r>
          </a:p>
          <a:p>
            <a:pPr indent="406400">
              <a:lnSpc>
                <a:spcPct val="95000"/>
              </a:lnSpc>
            </a:pPr>
            <a:r>
              <a:rPr lang="fr" sz="2400">
                <a:solidFill>
                  <a:srgbClr val="F69E0C"/>
                </a:solidFill>
                <a:latin typeface="Arial"/>
              </a:rPr>
              <a:t>L’AUTONOMIE</a:t>
            </a:r>
          </a:p>
          <a:p>
            <a:pPr marL="647768" indent="-304800">
              <a:lnSpc>
                <a:spcPct val="108000"/>
              </a:lnSpc>
            </a:pPr>
            <a:r>
              <a:rPr lang="fr" sz="2100">
                <a:solidFill>
                  <a:srgbClr val="FFFFFF"/>
                </a:solidFill>
                <a:latin typeface="Arial"/>
              </a:rPr>
              <a:t>• préparer les séances de synthèses.</a:t>
            </a:r>
          </a:p>
          <a:p>
            <a:pPr marL="647768" indent="-304800">
              <a:lnSpc>
                <a:spcPct val="108000"/>
              </a:lnSpc>
            </a:pPr>
            <a:r>
              <a:rPr lang="fr" sz="2100">
                <a:solidFill>
                  <a:srgbClr val="FFFFFF"/>
                </a:solidFill>
                <a:latin typeface="Arial"/>
              </a:rPr>
              <a:t>• réunir les éléments de construction de leur plan d’affaires.</a:t>
            </a:r>
          </a:p>
          <a:p>
            <a:pPr indent="406400">
              <a:lnSpc>
                <a:spcPct val="108000"/>
              </a:lnSpc>
            </a:pPr>
            <a:r>
              <a:rPr lang="fr" sz="2100">
                <a:solidFill>
                  <a:srgbClr val="FFFFFF"/>
                </a:solidFill>
                <a:latin typeface="Arial"/>
              </a:rPr>
              <a:t>•  mettre en forme le plan d’affaires.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89208" y="2185416"/>
            <a:ext cx="3822192" cy="1517904"/>
          </a:xfrm>
          <a:prstGeom prst="rect">
            <a:avLst/>
          </a:prstGeom>
          <a:solidFill>
            <a:srgbClr val="333333"/>
          </a:solidFill>
        </p:spPr>
        <p:txBody>
          <a:bodyPr lIns="0" tIns="0" rIns="0" bIns="0">
            <a:noAutofit/>
          </a:bodyPr>
          <a:lstStyle/>
          <a:p>
            <a:pPr marL="342968" indent="-406400">
              <a:lnSpc>
                <a:spcPct val="107000"/>
              </a:lnSpc>
            </a:pPr>
            <a:r>
              <a:rPr lang="fr" sz="2400">
                <a:solidFill>
                  <a:srgbClr val="95CE52"/>
                </a:solidFill>
                <a:latin typeface="Arial"/>
              </a:rPr>
              <a:t>•2. PEDAGOGIE DE L’ACCOMPAGNEMENT </a:t>
            </a:r>
            <a:r>
              <a:rPr lang="fr" sz="2100">
                <a:solidFill>
                  <a:srgbClr val="FFFFFF"/>
                </a:solidFill>
                <a:latin typeface="Arial"/>
              </a:rPr>
              <a:t>En individualisé (idée projet) ou thématique (EPP)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6127" y="5946648"/>
            <a:ext cx="5079793" cy="2404872"/>
          </a:xfrm>
          <a:prstGeom prst="rect">
            <a:avLst/>
          </a:prstGeom>
          <a:solidFill>
            <a:srgbClr val="333333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380"/>
              </a:spcAft>
            </a:pPr>
            <a:r>
              <a:rPr lang="fr" sz="3400" dirty="0">
                <a:solidFill>
                  <a:srgbClr val="FDA293"/>
                </a:solidFill>
                <a:latin typeface="Times New Roman"/>
              </a:rPr>
              <a:t>O</a:t>
            </a:r>
          </a:p>
          <a:p>
            <a:pPr marL="339412" indent="12700">
              <a:lnSpc>
                <a:spcPct val="107000"/>
              </a:lnSpc>
            </a:pPr>
            <a:r>
              <a:rPr lang="fr" sz="2100" dirty="0">
                <a:solidFill>
                  <a:srgbClr val="FFFFFF"/>
                </a:solidFill>
                <a:latin typeface="Arial"/>
              </a:rPr>
              <a:t>Des cas reposant sur le management par apprentissage apporteront des éclairages thématiques professionnels, sociaux et culturels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28120" y="6678168"/>
            <a:ext cx="4733544" cy="2561112"/>
          </a:xfrm>
          <a:prstGeom prst="rect">
            <a:avLst/>
          </a:prstGeom>
          <a:solidFill>
            <a:srgbClr val="33333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5000"/>
              </a:lnSpc>
              <a:spcAft>
                <a:spcPts val="140"/>
              </a:spcAft>
            </a:pPr>
            <a:r>
              <a:rPr lang="fr" sz="3400" dirty="0">
                <a:solidFill>
                  <a:srgbClr val="0BACAC"/>
                </a:solidFill>
                <a:latin typeface="Times New Roman"/>
              </a:rPr>
              <a:t>1 </a:t>
            </a:r>
            <a:r>
              <a:rPr lang="fr" sz="2400" i="1" dirty="0">
                <a:solidFill>
                  <a:srgbClr val="0BACAC"/>
                </a:solidFill>
                <a:latin typeface="Arial"/>
              </a:rPr>
              <a:t>.PEDAGOGIE DE L’ECHANGE ENTRE PARTICIPANTS</a:t>
            </a:r>
          </a:p>
          <a:p>
            <a:pPr indent="0">
              <a:lnSpc>
                <a:spcPct val="107000"/>
              </a:lnSpc>
            </a:pPr>
            <a:r>
              <a:rPr lang="fr" sz="2100" i="1" dirty="0">
                <a:solidFill>
                  <a:srgbClr val="FFFFFF"/>
                </a:solidFill>
                <a:latin typeface="Arial"/>
              </a:rPr>
              <a:t>En synthèse ou en ateliers</a:t>
            </a:r>
          </a:p>
          <a:p>
            <a:pPr indent="0">
              <a:lnSpc>
                <a:spcPct val="107000"/>
              </a:lnSpc>
            </a:pPr>
            <a:r>
              <a:rPr lang="fr" sz="2100" i="1" dirty="0">
                <a:solidFill>
                  <a:srgbClr val="FFFFFF"/>
                </a:solidFill>
                <a:latin typeface="Arial"/>
              </a:rPr>
              <a:t>(ateliers de mise en application d’outils ou ateliers comportementaux)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7158" y="357166"/>
            <a:ext cx="807249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rgbClr val="DDDDDD"/>
                </a:solidFill>
              </a:rPr>
              <a:t>Conscient de l’importance des structures d’incubation au sein des milieux académique le secteur de la recherche scientifique et de développement technologique a inscrit l’incubateur comme </a:t>
            </a:r>
            <a:r>
              <a:rPr lang="fr-FR" sz="2400" b="1" i="1" dirty="0" smtClean="0">
                <a:solidFill>
                  <a:srgbClr val="DDDDDD"/>
                </a:solidFill>
              </a:rPr>
              <a:t>« service commun »</a:t>
            </a:r>
            <a:r>
              <a:rPr lang="fr-FR" sz="2400" dirty="0" smtClean="0">
                <a:solidFill>
                  <a:srgbClr val="DDDDDD"/>
                </a:solidFill>
              </a:rPr>
              <a:t> de recherche. Ainsi, (08) incubateurs ont été créés officiellement et rattachés à l’ANVREDET qui assurera leur gestion.</a:t>
            </a:r>
          </a:p>
          <a:p>
            <a:pPr algn="just"/>
            <a:endParaRPr lang="fr-FR" dirty="0" smtClean="0">
              <a:solidFill>
                <a:srgbClr val="DDDDDD"/>
              </a:solidFill>
            </a:endParaRPr>
          </a:p>
        </p:txBody>
      </p:sp>
      <p:sp>
        <p:nvSpPr>
          <p:cNvPr id="4" name="Rectangle 38"/>
          <p:cNvSpPr>
            <a:spLocks noChangeArrowheads="1"/>
          </p:cNvSpPr>
          <p:nvPr/>
        </p:nvSpPr>
        <p:spPr bwMode="auto">
          <a:xfrm>
            <a:off x="293625" y="6667512"/>
            <a:ext cx="450059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b="1" dirty="0">
                <a:solidFill>
                  <a:srgbClr val="DDDDDD"/>
                </a:solidFill>
              </a:rPr>
              <a:t> </a:t>
            </a:r>
            <a:endParaRPr lang="fr-FR" dirty="0">
              <a:solidFill>
                <a:srgbClr val="DDDDDD"/>
              </a:solidFill>
            </a:endParaRPr>
          </a:p>
          <a:p>
            <a:pPr algn="just"/>
            <a:r>
              <a:rPr lang="fr-FR" dirty="0" smtClean="0">
                <a:solidFill>
                  <a:srgbClr val="DDDDDD"/>
                </a:solidFill>
              </a:rPr>
              <a:t>Créer </a:t>
            </a:r>
            <a:r>
              <a:rPr lang="fr-FR" dirty="0">
                <a:solidFill>
                  <a:srgbClr val="DDDDDD"/>
                </a:solidFill>
              </a:rPr>
              <a:t>par décret exécutif n° 12-293 du 2 Ramadhan 1433 correspondant au 21 juillet 2012 fixant les missions, l'organisation et le fonctionnement des services communs de recherche scientifique et </a:t>
            </a:r>
            <a:r>
              <a:rPr lang="fr-FR" dirty="0" smtClean="0">
                <a:solidFill>
                  <a:srgbClr val="DDDDDD"/>
                </a:solidFill>
              </a:rPr>
              <a:t>technologique : </a:t>
            </a:r>
          </a:p>
          <a:p>
            <a:pPr algn="just"/>
            <a:endParaRPr lang="fr-FR" dirty="0" smtClean="0">
              <a:solidFill>
                <a:srgbClr val="DDDDDD"/>
              </a:solidFill>
            </a:endParaRPr>
          </a:p>
          <a:p>
            <a:pPr algn="just"/>
            <a:endParaRPr lang="fr-FR" dirty="0" smtClean="0">
              <a:solidFill>
                <a:srgbClr val="DDDDDD"/>
              </a:solidFill>
            </a:endParaRPr>
          </a:p>
        </p:txBody>
      </p:sp>
      <p:pic>
        <p:nvPicPr>
          <p:cNvPr id="5" name="Picture 2" descr="Inauguration de l'incubateur... - Incubateur universitaire ouargla الحاضنة  الجامعية | 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8995" y="1452538"/>
            <a:ext cx="8358214" cy="492919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14281" y="785795"/>
          <a:ext cx="10366415" cy="8453484"/>
        </p:xfrm>
        <a:graphic>
          <a:graphicData uri="http://schemas.openxmlformats.org/drawingml/2006/table">
            <a:tbl>
              <a:tblPr/>
              <a:tblGrid>
                <a:gridCol w="1597004"/>
                <a:gridCol w="8769411"/>
              </a:tblGrid>
              <a:tr h="90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N°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Incubateur 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79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01</a:t>
                      </a:r>
                      <a:endParaRPr lang="fr-FR" sz="2800" b="1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 Mohamed BODIAF de  M’SILA  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02</a:t>
                      </a:r>
                      <a:endParaRPr lang="fr-FR" sz="2800" b="1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 08 MAI 1945 de GUELMA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03</a:t>
                      </a:r>
                      <a:endParaRPr lang="fr-FR" sz="2800" b="1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 Saad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Dahlab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Blida1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04</a:t>
                      </a:r>
                      <a:endParaRPr lang="fr-FR" sz="2800" b="1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Badji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Mokhtar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d’ANNABA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05</a:t>
                      </a:r>
                      <a:endParaRPr lang="fr-FR" sz="2800" b="1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KasdiMerbah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de Ouargla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06</a:t>
                      </a:r>
                      <a:endParaRPr lang="fr-FR" sz="2800" b="1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Echahid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Hamma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Lakhder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d’El Oued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07</a:t>
                      </a:r>
                      <a:endParaRPr lang="fr-FR" sz="2800" b="1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Freres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Mentouri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de Constantine1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08</a:t>
                      </a:r>
                      <a:endParaRPr lang="fr-FR" sz="2800" b="1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 M’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hamed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bougara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de </a:t>
                      </a:r>
                      <a:r>
                        <a:rPr lang="fr-FR" sz="2800" b="1" dirty="0" err="1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Boumerdes</a:t>
                      </a:r>
                      <a:r>
                        <a:rPr lang="fr-FR" sz="2800" b="1" dirty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endParaRPr lang="fr-FR" sz="2800" b="1" dirty="0">
                        <a:solidFill>
                          <a:srgbClr val="DDDDDD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Incubation des start-up : Pourquoi les grands groupes en sont-ils si  friands ? - Courrier Cad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66581" y="952472"/>
            <a:ext cx="5429288" cy="842968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0" y="357166"/>
            <a:ext cx="8858280" cy="1051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400" b="1" dirty="0" smtClean="0">
                <a:solidFill>
                  <a:srgbClr val="DDDDDD"/>
                </a:solidFill>
                <a:latin typeface="Berlin Sans FB Demi" pitchFamily="34" charset="0"/>
              </a:rPr>
              <a:t>PROCESSUS </a:t>
            </a:r>
            <a:r>
              <a:rPr lang="fr-FR" sz="2400" b="1" dirty="0">
                <a:solidFill>
                  <a:srgbClr val="DDDDDD"/>
                </a:solidFill>
                <a:latin typeface="Berlin Sans FB Demi" pitchFamily="34" charset="0"/>
              </a:rPr>
              <a:t>D’INCUBATION </a:t>
            </a:r>
            <a:endParaRPr lang="fr-FR" sz="2400" b="1" dirty="0" smtClean="0">
              <a:solidFill>
                <a:srgbClr val="DDDDDD"/>
              </a:solidFill>
              <a:latin typeface="Berlin Sans FB Demi" pitchFamily="34" charset="0"/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2300" b="1" dirty="0" smtClean="0">
              <a:solidFill>
                <a:srgbClr val="DDDDDD"/>
              </a:solidFill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2300" b="1" dirty="0" smtClean="0">
              <a:solidFill>
                <a:srgbClr val="DDDDDD"/>
              </a:solidFill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2300" b="1" dirty="0" smtClean="0">
              <a:solidFill>
                <a:srgbClr val="DDDDDD"/>
              </a:solidFill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400" b="1" dirty="0" smtClean="0">
                <a:solidFill>
                  <a:srgbClr val="DDDDDD"/>
                </a:solidFill>
              </a:rPr>
              <a:t>Id Tour Et Accès Au Programme D’incubation</a:t>
            </a:r>
          </a:p>
          <a:p>
            <a:pPr marL="536575" indent="-3619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400" dirty="0" smtClean="0">
                <a:solidFill>
                  <a:srgbClr val="DDDDDD"/>
                </a:solidFill>
              </a:rPr>
              <a:t>L’appel </a:t>
            </a:r>
            <a:r>
              <a:rPr lang="fr-FR" sz="2400" dirty="0">
                <a:solidFill>
                  <a:srgbClr val="DDDDDD"/>
                </a:solidFill>
              </a:rPr>
              <a:t>du concours est diffusé sur les sites internet de l’établissement d’accueil et de l’ANVREDET au plus tard 20 jours avant la tenue de l’événement. </a:t>
            </a:r>
            <a:endParaRPr lang="fr-FR" sz="2400" dirty="0" smtClean="0">
              <a:solidFill>
                <a:srgbClr val="DDDDDD"/>
              </a:solidFill>
            </a:endParaRPr>
          </a:p>
          <a:p>
            <a:pPr marL="536575" indent="-3619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400" dirty="0">
                <a:solidFill>
                  <a:srgbClr val="DDDDDD"/>
                </a:solidFill>
              </a:rPr>
              <a:t>Un maximum de (15) projets sera admis au concours. Chaque projet est porté par une équipe de (05) membres avec des profils différents. </a:t>
            </a:r>
            <a:endParaRPr lang="fr-FR" sz="2400" dirty="0" smtClean="0">
              <a:solidFill>
                <a:srgbClr val="DDDDDD"/>
              </a:solidFill>
            </a:endParaRPr>
          </a:p>
          <a:p>
            <a:pPr marL="536575" indent="-3619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400" dirty="0">
                <a:solidFill>
                  <a:srgbClr val="DDDDDD"/>
                </a:solidFill>
              </a:rPr>
              <a:t>Chaque équipe présente son projet devant un comité de jury composé de 03 à 05 personnalités de différents domaines</a:t>
            </a:r>
            <a:r>
              <a:rPr lang="fr-FR" sz="2400" dirty="0" smtClean="0">
                <a:solidFill>
                  <a:srgbClr val="DDDDDD"/>
                </a:solidFill>
              </a:rPr>
              <a:t>. </a:t>
            </a:r>
            <a:r>
              <a:rPr lang="fr-FR" sz="2400" dirty="0">
                <a:solidFill>
                  <a:srgbClr val="DDDDDD"/>
                </a:solidFill>
              </a:rPr>
              <a:t>Le comité procède à la notation et au classement des projets suivant deux critères essentiels : la faisabilité technico-économique et les profils entrepreneuriaux des membres de l’équipes. </a:t>
            </a:r>
            <a:endParaRPr lang="fr-FR" sz="2400" dirty="0" smtClean="0">
              <a:solidFill>
                <a:srgbClr val="DDDDDD"/>
              </a:solidFill>
            </a:endParaRPr>
          </a:p>
          <a:p>
            <a:pPr marL="536575" indent="-3619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r-FR" sz="2400" dirty="0">
                <a:solidFill>
                  <a:srgbClr val="DDDDDD"/>
                </a:solidFill>
              </a:rPr>
              <a:t>Les trois (03) premiers projets auront des prix d’encouragement et seront accompagnés par un incubateur universitaire.</a:t>
            </a: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dirty="0">
              <a:solidFill>
                <a:srgbClr val="DDDDDD"/>
              </a:solidFill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dirty="0">
              <a:solidFill>
                <a:srgbClr val="DDDDDD"/>
              </a:solidFill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dirty="0">
              <a:solidFill>
                <a:srgbClr val="DDDDDD"/>
              </a:solidFill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b="1" dirty="0" smtClean="0">
              <a:solidFill>
                <a:srgbClr val="DDDDDD"/>
              </a:solidFill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b="1" dirty="0">
              <a:solidFill>
                <a:srgbClr val="DDDDDD"/>
              </a:solidFill>
            </a:endParaRPr>
          </a:p>
          <a:p>
            <a:pPr marL="469900" indent="-25400" algn="just">
              <a:spcBef>
                <a:spcPts val="600"/>
              </a:spcBef>
              <a:spcAft>
                <a:spcPts val="600"/>
              </a:spcAft>
              <a:defRPr/>
            </a:pPr>
            <a:endParaRPr lang="fr-FR" dirty="0">
              <a:solidFill>
                <a:srgbClr val="DDDDDD"/>
              </a:solidFill>
            </a:endParaRPr>
          </a:p>
        </p:txBody>
      </p:sp>
      <p:pic>
        <p:nvPicPr>
          <p:cNvPr id="9" name="Picture 2" descr="IDTOUR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2069" y="1309662"/>
            <a:ext cx="7643866" cy="542928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NV\Downloads\Screenshot_20210113-202938_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3938284" cy="945359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793955" y="2650794"/>
          <a:ext cx="12573089" cy="6258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269"/>
                <a:gridCol w="3358260"/>
                <a:gridCol w="2907280"/>
                <a:gridCol w="2907280"/>
              </a:tblGrid>
              <a:tr h="700092">
                <a:tc>
                  <a:txBody>
                    <a:bodyPr/>
                    <a:lstStyle/>
                    <a:p>
                      <a:r>
                        <a:rPr lang="fr-FR" dirty="0" smtClean="0"/>
                        <a:t>Création</a:t>
                      </a:r>
                      <a:r>
                        <a:rPr lang="fr-FR" baseline="0" dirty="0" smtClean="0"/>
                        <a:t> de startup 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Projet en cous d’accompagnement 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Signature de conventions 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Formation en innovation 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10041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03 startup</a:t>
                      </a:r>
                      <a:r>
                        <a:rPr lang="fr-FR" sz="2800" baseline="0" dirty="0" smtClean="0"/>
                        <a:t> créées dans le cadre des programmes d’accompagnement </a:t>
                      </a:r>
                    </a:p>
                    <a:p>
                      <a:r>
                        <a:rPr lang="fr-FR" sz="2800" baseline="0" dirty="0" smtClean="0"/>
                        <a:t>Internationaux  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Projet de production des conservateurs alimentaires bio;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Plateforme de services de diagnostique des maladies agricoles et proposition de solutions.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la BADR est un des partenaires socio-économiques engagés à financer les projets accompagnés pour la création des startups</a:t>
                      </a:r>
                      <a:r>
                        <a:rPr lang="fr-FR" sz="2800" baseline="0" dirty="0" smtClean="0">
                          <a:solidFill>
                            <a:schemeClr val="tx1"/>
                          </a:solidFill>
                        </a:rPr>
                        <a:t> dans le domaine de l’agricultur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e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07 centres de recherche 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05 Ecoles supérieures .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08203" y="452406"/>
            <a:ext cx="114300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Les réalisations  de l’ ANVREDET  pour la promotion des startup dans le domaine de l’agriculture </a:t>
            </a:r>
          </a:p>
          <a:p>
            <a:pPr algn="just"/>
            <a:endParaRPr lang="fr-FR" dirty="0" smtClean="0">
              <a:solidFill>
                <a:schemeClr val="bg1"/>
              </a:solidFill>
            </a:endParaRPr>
          </a:p>
          <a:p>
            <a:pPr algn="just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7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576" y="2194560"/>
            <a:ext cx="1514856" cy="48768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4288" y="2194560"/>
            <a:ext cx="1828800" cy="50901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0896" y="2194560"/>
            <a:ext cx="975360" cy="4876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5888" y="3727704"/>
            <a:ext cx="6220968" cy="55778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90832" y="2194560"/>
            <a:ext cx="4651248" cy="59771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16480" y="6623304"/>
            <a:ext cx="8863584" cy="384048"/>
          </a:xfrm>
          <a:prstGeom prst="rect">
            <a:avLst/>
          </a:prstGeom>
          <a:solidFill>
            <a:srgbClr val="272D34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2900" i="1">
                <a:solidFill>
                  <a:srgbClr val="FFFFFF"/>
                </a:solidFill>
                <a:latin typeface="Arial"/>
              </a:rPr>
              <a:t>Avec l’ANVREDET, Formez-vous pour mieux innover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E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872" y="3867912"/>
            <a:ext cx="2023872" cy="207264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968" y="6873240"/>
            <a:ext cx="3791712" cy="7559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44624" y="1091184"/>
            <a:ext cx="2779776" cy="198120"/>
          </a:xfrm>
          <a:prstGeom prst="rect">
            <a:avLst/>
          </a:prstGeom>
          <a:solidFill>
            <a:srgbClr val="272E3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700">
                <a:solidFill>
                  <a:srgbClr val="FFFFFF"/>
                </a:solidFill>
                <a:latin typeface="Arial"/>
                <a:hlinkClick r:id="rId4"/>
              </a:rPr>
              <a:t>WWW.ANVREDET.ORG.DZ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2056" y="2130552"/>
            <a:ext cx="2813304" cy="243840"/>
          </a:xfrm>
          <a:prstGeom prst="rect">
            <a:avLst/>
          </a:prstGeom>
          <a:solidFill>
            <a:srgbClr val="272E36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fr" sz="1700">
                <a:solidFill>
                  <a:srgbClr val="FFFFFF"/>
                </a:solidFill>
                <a:latin typeface="Arial"/>
                <a:hlinkClick r:id="rId5"/>
              </a:rPr>
              <a:t>INFO@ANVREDET.ORG.DZ</a:t>
            </a:r>
          </a:p>
        </p:txBody>
      </p:sp>
      <p:sp>
        <p:nvSpPr>
          <p:cNvPr id="6" name="Rectangle 5"/>
          <p:cNvSpPr/>
          <p:nvPr/>
        </p:nvSpPr>
        <p:spPr>
          <a:xfrm>
            <a:off x="2828544" y="6507480"/>
            <a:ext cx="2072640" cy="198120"/>
          </a:xfrm>
          <a:prstGeom prst="rect">
            <a:avLst/>
          </a:prstGeom>
          <a:solidFill>
            <a:srgbClr val="354453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fr" sz="1700" b="1">
                <a:solidFill>
                  <a:srgbClr val="FFFFFF"/>
                </a:solidFill>
                <a:latin typeface="Arial"/>
              </a:rPr>
              <a:t>SUIVEZ NOUS SUR: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7736" y="4629912"/>
            <a:ext cx="7235952" cy="9814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14420"/>
              </a:spcBef>
            </a:pPr>
            <a:r>
              <a:rPr lang="fr" sz="8550">
                <a:latin typeface="Corbel"/>
              </a:rPr>
              <a:t>Sommes-nous?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01840" y="1719072"/>
            <a:ext cx="4072128" cy="4236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fr" sz="3200" b="1">
                <a:latin typeface="Arial"/>
              </a:rPr>
              <a:t>Qui Sommes-Nous?</a:t>
            </a:r>
          </a:p>
        </p:txBody>
      </p:sp>
      <p:sp>
        <p:nvSpPr>
          <p:cNvPr id="3" name="Rectangle 2"/>
          <p:cNvSpPr/>
          <p:nvPr/>
        </p:nvSpPr>
        <p:spPr>
          <a:xfrm>
            <a:off x="3511296" y="2691384"/>
            <a:ext cx="11119104" cy="5084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2660"/>
              </a:spcAft>
            </a:pPr>
            <a:r>
              <a:rPr lang="fr" sz="3200" b="1">
                <a:latin typeface="Arial"/>
              </a:rPr>
              <a:t>ANVREDET </a:t>
            </a:r>
            <a:r>
              <a:rPr lang="fr" sz="3300">
                <a:latin typeface="Tahoma"/>
              </a:rPr>
              <a:t>a été crée par le décret exécutif n° 98-137 du 03 Mai 1998 et est placée sous la tutelle du Ministère de l'Enseignement Supérieur et de la Recherche Scientifique (MESR</a:t>
            </a:r>
            <a:r>
              <a:rPr lang="fr" sz="3300">
                <a:solidFill>
                  <a:srgbClr val="333333"/>
                </a:solidFill>
                <a:latin typeface="Tahoma"/>
              </a:rPr>
              <a:t>S</a:t>
            </a:r>
            <a:r>
              <a:rPr lang="fr" sz="3300">
                <a:latin typeface="Tahoma"/>
              </a:rPr>
              <a:t>)</a:t>
            </a:r>
            <a:r>
              <a:rPr lang="fr" sz="3300">
                <a:solidFill>
                  <a:srgbClr val="333333"/>
                </a:solidFill>
                <a:latin typeface="Tahoma"/>
              </a:rPr>
              <a:t>.</a:t>
            </a:r>
          </a:p>
          <a:p>
            <a:pPr indent="0">
              <a:lnSpc>
                <a:spcPct val="97000"/>
              </a:lnSpc>
              <a:spcAft>
                <a:spcPts val="2170"/>
              </a:spcAft>
            </a:pPr>
            <a:r>
              <a:rPr lang="fr" sz="3300">
                <a:latin typeface="Tahoma"/>
              </a:rPr>
              <a:t>C'est un établissement public à caractère industriel et commercial (EPIC), doté d'une personnalité morale et de l'autonomie financière</a:t>
            </a:r>
            <a:r>
              <a:rPr lang="fr" sz="3300">
                <a:solidFill>
                  <a:srgbClr val="333333"/>
                </a:solidFill>
                <a:latin typeface="Tahoma"/>
              </a:rPr>
              <a:t>.</a:t>
            </a:r>
          </a:p>
          <a:p>
            <a:pPr marL="6893120" indent="0"/>
            <a:r>
              <a:rPr lang="fr" sz="3200" b="1" i="1">
                <a:latin typeface="Consolas"/>
              </a:rPr>
              <a:t>Vf</a:t>
            </a:r>
            <a:r>
              <a:rPr lang="fr" sz="4600" b="1" i="1">
                <a:solidFill>
                  <a:srgbClr val="0B6E4C"/>
                </a:solidFill>
                <a:latin typeface="Consolas"/>
              </a:rPr>
              <a:t>j</a:t>
            </a:r>
            <a:r>
              <a:rPr lang="fr" sz="5300">
                <a:solidFill>
                  <a:srgbClr val="0B6E4C"/>
                </a:solidFill>
                <a:latin typeface="Calibri"/>
              </a:rPr>
              <a:t> </a:t>
            </a:r>
            <a:r>
              <a:rPr lang="fr" sz="5300">
                <a:latin typeface="Calibri"/>
              </a:rPr>
              <a:t>ANVREDET</a:t>
            </a:r>
          </a:p>
          <a:p>
            <a:pPr marL="7096320" indent="0"/>
            <a:r>
              <a:rPr lang="fr" sz="900" b="1">
                <a:latin typeface="Arial"/>
              </a:rPr>
              <a:t>\         VALOR</a:t>
            </a:r>
            <a:r>
              <a:rPr lang="fr" sz="900" b="1">
                <a:solidFill>
                  <a:srgbClr val="4D5355"/>
                </a:solidFill>
                <a:latin typeface="Arial"/>
              </a:rPr>
              <a:t>I</a:t>
            </a:r>
            <a:r>
              <a:rPr lang="fr" sz="900" b="1">
                <a:latin typeface="Arial"/>
              </a:rPr>
              <a:t>SATION </a:t>
            </a:r>
            <a:r>
              <a:rPr lang="fr" sz="800" b="1">
                <a:solidFill>
                  <a:srgbClr val="99393E"/>
                </a:solidFill>
                <a:latin typeface="Arial"/>
              </a:rPr>
              <a:t>&amp; </a:t>
            </a:r>
            <a:r>
              <a:rPr lang="fr" sz="900" b="1">
                <a:latin typeface="Arial"/>
              </a:rPr>
              <a:t>INNOVATION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1621536"/>
            <a:ext cx="1502664" cy="80467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4104" y="3843528"/>
            <a:ext cx="722376" cy="64008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7224" y="2215896"/>
            <a:ext cx="4785360" cy="514502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9216" y="3803904"/>
            <a:ext cx="883920" cy="9479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6112" y="2514600"/>
            <a:ext cx="2709672" cy="694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1600" b="1">
                <a:latin typeface="Calibri"/>
              </a:rPr>
              <a:t>^Identification </a:t>
            </a:r>
            <a:r>
              <a:rPr lang="fr" sz="1600">
                <a:latin typeface="Calibri"/>
              </a:rPr>
              <a:t>et sélection des résultats de la recherche à valorise</a:t>
            </a:r>
            <a:r>
              <a:rPr lang="fr" sz="1600">
                <a:solidFill>
                  <a:srgbClr val="212121"/>
                </a:solidFill>
                <a:latin typeface="Calibri"/>
              </a:rPr>
              <a:t>r.</a:t>
            </a:r>
          </a:p>
        </p:txBody>
      </p:sp>
      <p:sp>
        <p:nvSpPr>
          <p:cNvPr id="7" name="Rectangle 6"/>
          <p:cNvSpPr/>
          <p:nvPr/>
        </p:nvSpPr>
        <p:spPr>
          <a:xfrm>
            <a:off x="978408" y="4739640"/>
            <a:ext cx="2718816" cy="1228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1600" b="1">
                <a:latin typeface="Calibri"/>
              </a:rPr>
              <a:t>Le développement </a:t>
            </a:r>
            <a:r>
              <a:rPr lang="fr" sz="1600">
                <a:latin typeface="Calibri"/>
              </a:rPr>
              <a:t>de la coopération et des échanges entre le secteur de la recherche et les secteurs socioéconomiques.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8720328" y="1591056"/>
            <a:ext cx="2438400" cy="1432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6800" b="1">
                <a:solidFill>
                  <a:srgbClr val="2584C5"/>
                </a:solidFill>
                <a:latin typeface="Arial"/>
              </a:rPr>
              <a:t>-Çf</a:t>
            </a:r>
          </a:p>
          <a:p>
            <a:pPr indent="0"/>
            <a:r>
              <a:rPr lang="fr" sz="1600" b="1">
                <a:latin typeface="Calibri"/>
              </a:rPr>
              <a:t>L'appui </a:t>
            </a:r>
            <a:r>
              <a:rPr lang="fr" sz="1600">
                <a:latin typeface="Calibri"/>
              </a:rPr>
              <a:t>et accompagnement</a:t>
            </a:r>
          </a:p>
          <a:p>
            <a:pPr indent="0"/>
            <a:r>
              <a:rPr lang="fr" sz="1600">
                <a:latin typeface="Calibri"/>
              </a:rPr>
              <a:t>des idées innovantes</a:t>
            </a:r>
          </a:p>
        </p:txBody>
      </p:sp>
      <p:sp>
        <p:nvSpPr>
          <p:cNvPr id="9" name="Rectangle 8"/>
          <p:cNvSpPr/>
          <p:nvPr/>
        </p:nvSpPr>
        <p:spPr>
          <a:xfrm>
            <a:off x="8894064" y="4895088"/>
            <a:ext cx="2599944" cy="445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1600" b="1">
                <a:latin typeface="Calibri"/>
              </a:rPr>
              <a:t>La promotion </a:t>
            </a:r>
            <a:r>
              <a:rPr lang="fr" sz="1600">
                <a:latin typeface="Calibri"/>
              </a:rPr>
              <a:t>des systèmes et des méthodes de valorisation.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0456" y="7491984"/>
            <a:ext cx="3429000" cy="6858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1600" b="1">
                <a:latin typeface="Calibri"/>
              </a:rPr>
              <a:t>l'organisation </a:t>
            </a:r>
            <a:r>
              <a:rPr lang="fr" sz="1600">
                <a:latin typeface="Calibri"/>
              </a:rPr>
              <a:t>de la veille technologique par la mise en place des observatoires et des réseaux de diffusion de la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456" y="8247888"/>
            <a:ext cx="1024128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1600">
                <a:latin typeface="Calibri"/>
              </a:rPr>
              <a:t>technologie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3168" y="4315968"/>
            <a:ext cx="16398240" cy="11399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fr" sz="2700">
                <a:latin typeface="Arial"/>
              </a:rPr>
              <a:t>A travers ces missions, l’ANVREDET vise comme objectifs </a:t>
            </a:r>
            <a:r>
              <a:rPr lang="fr" sz="2600">
                <a:latin typeface="Arial"/>
              </a:rPr>
              <a:t>le </a:t>
            </a:r>
            <a:r>
              <a:rPr lang="fr" sz="2700">
                <a:latin typeface="Arial"/>
              </a:rPr>
              <a:t>renforcement des liens entre </a:t>
            </a:r>
            <a:r>
              <a:rPr lang="fr" sz="2600">
                <a:latin typeface="Arial"/>
              </a:rPr>
              <a:t>le </a:t>
            </a:r>
            <a:r>
              <a:rPr lang="fr" sz="2700">
                <a:latin typeface="Arial"/>
              </a:rPr>
              <a:t>secteur </a:t>
            </a:r>
            <a:r>
              <a:rPr lang="fr" sz="2600">
                <a:latin typeface="Arial"/>
              </a:rPr>
              <a:t>de la </a:t>
            </a:r>
            <a:r>
              <a:rPr lang="fr" sz="2700">
                <a:latin typeface="Arial"/>
              </a:rPr>
              <a:t>recherche scientifique et l'industrie, la création d’une dynamique au sein de l</a:t>
            </a:r>
            <a:r>
              <a:rPr lang="fr" sz="2700">
                <a:solidFill>
                  <a:srgbClr val="333333"/>
                </a:solidFill>
                <a:latin typeface="Arial"/>
              </a:rPr>
              <a:t>'</a:t>
            </a:r>
            <a:r>
              <a:rPr lang="fr" sz="2700">
                <a:latin typeface="Arial"/>
              </a:rPr>
              <a:t>économie nationale permettant l</a:t>
            </a:r>
            <a:r>
              <a:rPr lang="fr" sz="2700">
                <a:solidFill>
                  <a:srgbClr val="333333"/>
                </a:solidFill>
                <a:latin typeface="Arial"/>
              </a:rPr>
              <a:t>'</a:t>
            </a:r>
            <a:r>
              <a:rPr lang="fr" sz="2700">
                <a:latin typeface="Arial"/>
              </a:rPr>
              <a:t>émergence d'entreprises innovantes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48" y="1527048"/>
            <a:ext cx="5745480" cy="65257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6992" y="320040"/>
            <a:ext cx="454152" cy="1466088"/>
          </a:xfrm>
          <a:prstGeom prst="rect">
            <a:avLst/>
          </a:prstGeom>
          <a:solidFill>
            <a:srgbClr val="FFFFFF"/>
          </a:solidFill>
        </p:spPr>
        <p:txBody>
          <a:bodyPr vert="vert" wrap="none" lIns="0" tIns="0" rIns="0" bIns="0">
            <a:noAutofit/>
          </a:bodyPr>
          <a:lstStyle/>
          <a:p>
            <a:pPr indent="0"/>
            <a:r>
              <a:rPr lang="fr" sz="5300">
                <a:solidFill>
                  <a:srgbClr val="0BACAC"/>
                </a:solidFill>
                <a:latin typeface="Calibri"/>
              </a:rPr>
              <a:t>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2700528" y="323088"/>
            <a:ext cx="3651504" cy="338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0000"/>
              </a:lnSpc>
            </a:pPr>
            <a:r>
              <a:rPr lang="fr" sz="900" b="1">
                <a:latin typeface="Verdana"/>
              </a:rPr>
              <a:t>Agence na</a:t>
            </a:r>
            <a:r>
              <a:rPr lang="fr" sz="900" b="1">
                <a:solidFill>
                  <a:srgbClr val="212121"/>
                </a:solidFill>
                <a:latin typeface="Verdana"/>
              </a:rPr>
              <a:t>t</a:t>
            </a:r>
            <a:r>
              <a:rPr lang="fr" sz="900" b="1">
                <a:latin typeface="Verdana"/>
              </a:rPr>
              <a:t>ionale de valorisation des résultats de la Recherche et du Développement Technologique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3608" y="813816"/>
            <a:ext cx="1889760" cy="7254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fr" sz="2600" dirty="0">
                <a:latin typeface="Arial Unicode MS"/>
              </a:rPr>
              <a:t>ANVREDET</a:t>
            </a:r>
          </a:p>
          <a:p>
            <a:pPr indent="0">
              <a:lnSpc>
                <a:spcPct val="81000"/>
              </a:lnSpc>
            </a:pPr>
            <a:r>
              <a:rPr lang="fr" sz="2600" dirty="0" smtClean="0">
                <a:latin typeface="Arial Unicode MS"/>
              </a:rPr>
              <a:t>INSTITUT</a:t>
            </a:r>
            <a:endParaRPr lang="fr" sz="2600" dirty="0">
              <a:latin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472" y="8129016"/>
            <a:ext cx="5983224" cy="3413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fr" sz="3200" b="1">
                <a:solidFill>
                  <a:srgbClr val="0BACAC"/>
                </a:solidFill>
                <a:latin typeface="Arial"/>
              </a:rPr>
              <a:t>FORMATION </a:t>
            </a:r>
            <a:r>
              <a:rPr lang="fr" sz="3100" b="1">
                <a:solidFill>
                  <a:srgbClr val="0BACAC"/>
                </a:solidFill>
                <a:latin typeface="Arial"/>
              </a:rPr>
              <a:t>EN </a:t>
            </a:r>
            <a:r>
              <a:rPr lang="fr" sz="3200" b="1">
                <a:solidFill>
                  <a:srgbClr val="0BACAC"/>
                </a:solidFill>
                <a:latin typeface="Arial"/>
              </a:rPr>
              <a:t>INNOVATION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76656" y="8753856"/>
            <a:ext cx="880872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1375" b="1">
                <a:latin typeface="Calibri"/>
              </a:rPr>
              <a:t>ANVREDET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2672" y="1130808"/>
            <a:ext cx="10539984" cy="7924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fr" sz="2900">
                <a:latin typeface="Arial"/>
              </a:rPr>
              <a:t>INNOVATION, MANAGEMENT DE PROJE</a:t>
            </a:r>
            <a:r>
              <a:rPr lang="fr" sz="2900">
                <a:solidFill>
                  <a:srgbClr val="333333"/>
                </a:solidFill>
                <a:latin typeface="Arial"/>
              </a:rPr>
              <a:t>T, </a:t>
            </a:r>
            <a:r>
              <a:rPr lang="fr" sz="2900">
                <a:latin typeface="Arial"/>
              </a:rPr>
              <a:t>VALORISATION, COMMUNICATION, TIC, PROPRIETE INTELLECTUELLE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25240" y="2453640"/>
            <a:ext cx="10625328" cy="7406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fr" sz="2900">
                <a:latin typeface="Arial"/>
              </a:rPr>
              <a:t>L'ANVREDET accompagne ce mouvement en vous proposant une offre de formation évolutive et novatrice.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9016" y="4200144"/>
            <a:ext cx="9616440" cy="3901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fr" sz="3000" b="1" i="1">
                <a:latin typeface="Arial"/>
              </a:rPr>
              <a:t>Avec l</a:t>
            </a:r>
            <a:r>
              <a:rPr lang="fr" sz="3000" b="1" i="1">
                <a:solidFill>
                  <a:srgbClr val="333333"/>
                </a:solidFill>
                <a:latin typeface="Arial"/>
              </a:rPr>
              <a:t>’</a:t>
            </a:r>
            <a:r>
              <a:rPr lang="fr" sz="3000" b="1" i="1">
                <a:latin typeface="Arial"/>
              </a:rPr>
              <a:t>ANVREDET, Formez-vous pour mieux innover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5393" y="5650992"/>
            <a:ext cx="13644657" cy="2453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fr" sz="8800" dirty="0">
                <a:solidFill>
                  <a:srgbClr val="384475"/>
                </a:solidFill>
                <a:latin typeface="Lucida Sans Unicode"/>
              </a:rPr>
              <a:t>ANVREDET</a:t>
            </a:r>
          </a:p>
          <a:p>
            <a:pPr indent="0" algn="ctr">
              <a:lnSpc>
                <a:spcPct val="75000"/>
              </a:lnSpc>
            </a:pPr>
            <a:r>
              <a:rPr lang="fr" sz="8800" dirty="0" smtClean="0">
                <a:solidFill>
                  <a:srgbClr val="384475"/>
                </a:solidFill>
                <a:latin typeface="Lucida Sans Unicode"/>
              </a:rPr>
              <a:t>INSTITUT</a:t>
            </a:r>
            <a:endParaRPr lang="fr" sz="8800" dirty="0">
              <a:solidFill>
                <a:srgbClr val="384475"/>
              </a:solidFill>
              <a:latin typeface="Lucida Sans Unicode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8680" y="1414272"/>
            <a:ext cx="7662672" cy="941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7070"/>
              </a:spcBef>
            </a:pPr>
            <a:r>
              <a:rPr lang="fr" sz="6800" b="1" dirty="0">
                <a:latin typeface="Arial"/>
              </a:rPr>
              <a:t>Durée de la </a:t>
            </a:r>
            <a:r>
              <a:rPr lang="fr" sz="6800" b="1" dirty="0" smtClean="0">
                <a:solidFill>
                  <a:srgbClr val="74359B"/>
                </a:solidFill>
                <a:latin typeface="Arial"/>
              </a:rPr>
              <a:t>formation </a:t>
            </a:r>
            <a:endParaRPr lang="fr" sz="6800" b="1" dirty="0">
              <a:solidFill>
                <a:srgbClr val="74359B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76928" y="4395216"/>
            <a:ext cx="9457944" cy="1051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729808" indent="0"/>
            <a:r>
              <a:rPr lang="fr" sz="3500" b="1">
                <a:latin typeface="Arial"/>
              </a:rPr>
              <a:t>18 jours </a:t>
            </a:r>
            <a:r>
              <a:rPr lang="fr" sz="3600">
                <a:latin typeface="Arial"/>
              </a:rPr>
              <a:t>équivalent à </a:t>
            </a:r>
            <a:r>
              <a:rPr lang="fr" sz="3500" b="1">
                <a:latin typeface="Arial"/>
              </a:rPr>
              <a:t>108H</a:t>
            </a:r>
          </a:p>
          <a:p>
            <a:pPr indent="0"/>
            <a:r>
              <a:rPr lang="fr" sz="3600">
                <a:latin typeface="Arial"/>
              </a:rPr>
              <a:t>Réparties sur </a:t>
            </a:r>
            <a:r>
              <a:rPr lang="fr" sz="3500" b="1">
                <a:latin typeface="Arial"/>
              </a:rPr>
              <a:t>6 modules </a:t>
            </a:r>
            <a:r>
              <a:rPr lang="fr" sz="3600">
                <a:latin typeface="Arial"/>
              </a:rPr>
              <a:t>de </a:t>
            </a:r>
            <a:r>
              <a:rPr lang="fr" sz="3500" b="1">
                <a:latin typeface="Arial"/>
              </a:rPr>
              <a:t>3 jours </a:t>
            </a:r>
            <a:r>
              <a:rPr lang="fr" sz="3600">
                <a:latin typeface="Arial"/>
              </a:rPr>
              <a:t>chacun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PresentationFormat>Personnalisé</PresentationFormat>
  <Paragraphs>167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</cp:revision>
  <dcterms:modified xsi:type="dcterms:W3CDTF">2021-03-14T09:48:39Z</dcterms:modified>
</cp:coreProperties>
</file>